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</p:sldIdLst>
  <p:sldSz cy="13716000" cx="24384000"/>
  <p:notesSz cx="6858000" cy="9144000"/>
  <p:embeddedFontLst>
    <p:embeddedFont>
      <p:font typeface="Roboto Thin"/>
      <p:regular r:id="rId91"/>
      <p:bold r:id="rId92"/>
      <p:italic r:id="rId93"/>
      <p:boldItalic r:id="rId94"/>
    </p:embeddedFont>
    <p:embeddedFont>
      <p:font typeface="Roboto"/>
      <p:regular r:id="rId95"/>
      <p:bold r:id="rId96"/>
      <p:italic r:id="rId97"/>
      <p:boldItalic r:id="rId98"/>
    </p:embeddedFont>
    <p:embeddedFont>
      <p:font typeface="Libre Franklin"/>
      <p:regular r:id="rId99"/>
      <p:bold r:id="rId100"/>
      <p:italic r:id="rId101"/>
      <p:boldItalic r:id="rId102"/>
    </p:embeddedFont>
    <p:embeddedFont>
      <p:font typeface="Roboto Medium"/>
      <p:regular r:id="rId103"/>
      <p:bold r:id="rId104"/>
      <p:italic r:id="rId105"/>
      <p:boldItalic r:id="rId106"/>
    </p:embeddedFont>
    <p:embeddedFont>
      <p:font typeface="Poppins"/>
      <p:regular r:id="rId107"/>
      <p:bold r:id="rId108"/>
      <p:italic r:id="rId109"/>
      <p:boldItalic r:id="rId110"/>
    </p:embeddedFont>
    <p:embeddedFont>
      <p:font typeface="Helvetica Neue"/>
      <p:regular r:id="rId111"/>
      <p:bold r:id="rId112"/>
      <p:italic r:id="rId113"/>
      <p:boldItalic r:id="rId114"/>
    </p:embeddedFont>
    <p:embeddedFont>
      <p:font typeface="Helvetica Neue Light"/>
      <p:regular r:id="rId115"/>
      <p:bold r:id="rId116"/>
      <p:italic r:id="rId117"/>
      <p:bold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970F6E-1B1E-4DD3-888B-3696ED5252C6}">
  <a:tblStyle styleId="{D6970F6E-1B1E-4DD3-888B-3696ED5252C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Poppins-regular.fntdata"/><Relationship Id="rId106" Type="http://schemas.openxmlformats.org/officeDocument/2006/relationships/font" Target="fonts/RobotoMedium-boldItalic.fntdata"/><Relationship Id="rId105" Type="http://schemas.openxmlformats.org/officeDocument/2006/relationships/font" Target="fonts/RobotoMedium-italic.fntdata"/><Relationship Id="rId104" Type="http://schemas.openxmlformats.org/officeDocument/2006/relationships/font" Target="fonts/RobotoMedium-bold.fntdata"/><Relationship Id="rId109" Type="http://schemas.openxmlformats.org/officeDocument/2006/relationships/font" Target="fonts/Poppins-italic.fntdata"/><Relationship Id="rId108" Type="http://schemas.openxmlformats.org/officeDocument/2006/relationships/font" Target="fonts/Poppins-bold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RobotoMedium-regular.fntdata"/><Relationship Id="rId102" Type="http://schemas.openxmlformats.org/officeDocument/2006/relationships/font" Target="fonts/LibreFranklin-boldItalic.fntdata"/><Relationship Id="rId101" Type="http://schemas.openxmlformats.org/officeDocument/2006/relationships/font" Target="fonts/LibreFranklin-italic.fntdata"/><Relationship Id="rId100" Type="http://schemas.openxmlformats.org/officeDocument/2006/relationships/font" Target="fonts/LibreFranklin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Roboto-regular.fntdata"/><Relationship Id="rId94" Type="http://schemas.openxmlformats.org/officeDocument/2006/relationships/font" Target="fonts/RobotoThin-boldItalic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3.xml"/><Relationship Id="rId99" Type="http://schemas.openxmlformats.org/officeDocument/2006/relationships/font" Target="fonts/LibreFranklin-regular.fntdata"/><Relationship Id="rId10" Type="http://schemas.openxmlformats.org/officeDocument/2006/relationships/slide" Target="slides/slide2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RobotoThin-regular.fntdata"/><Relationship Id="rId90" Type="http://schemas.openxmlformats.org/officeDocument/2006/relationships/slide" Target="slides/slide82.xml"/><Relationship Id="rId93" Type="http://schemas.openxmlformats.org/officeDocument/2006/relationships/font" Target="fonts/RobotoThin-italic.fntdata"/><Relationship Id="rId92" Type="http://schemas.openxmlformats.org/officeDocument/2006/relationships/font" Target="fonts/RobotoThin-bold.fntdata"/><Relationship Id="rId118" Type="http://schemas.openxmlformats.org/officeDocument/2006/relationships/font" Target="fonts/HelveticaNeueLight-boldItalic.fntdata"/><Relationship Id="rId117" Type="http://schemas.openxmlformats.org/officeDocument/2006/relationships/font" Target="fonts/HelveticaNeueLight-italic.fntdata"/><Relationship Id="rId116" Type="http://schemas.openxmlformats.org/officeDocument/2006/relationships/font" Target="fonts/HelveticaNeueLight-bold.fntdata"/><Relationship Id="rId115" Type="http://schemas.openxmlformats.org/officeDocument/2006/relationships/font" Target="fonts/HelveticaNeueLight-regular.fntdata"/><Relationship Id="rId15" Type="http://schemas.openxmlformats.org/officeDocument/2006/relationships/slide" Target="slides/slide7.xml"/><Relationship Id="rId110" Type="http://schemas.openxmlformats.org/officeDocument/2006/relationships/font" Target="fonts/Poppins-boldItalic.fntdata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font" Target="fonts/HelveticaNeue-boldItalic.fntdata"/><Relationship Id="rId18" Type="http://schemas.openxmlformats.org/officeDocument/2006/relationships/slide" Target="slides/slide10.xml"/><Relationship Id="rId113" Type="http://schemas.openxmlformats.org/officeDocument/2006/relationships/font" Target="fonts/HelveticaNeue-italic.fntdata"/><Relationship Id="rId112" Type="http://schemas.openxmlformats.org/officeDocument/2006/relationships/font" Target="fonts/HelveticaNeue-bold.fntdata"/><Relationship Id="rId111" Type="http://schemas.openxmlformats.org/officeDocument/2006/relationships/font" Target="fonts/HelveticaNeue-regular.fntdata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e89a4c2ac_0_10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18e89a4c2ac_0_10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/>
              <a:t>Orders - small, regular, large, XL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8e89a4c2ac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g18e89a4c2ac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c07a98c4c_0_3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g12c07a98c4c_0_3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c07a98c4c_0_19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g12c07a98c4c_0_19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600"/>
              <a:t>Allow for co-teacher to elaborate:</a:t>
            </a:r>
            <a:endParaRPr sz="1600"/>
          </a:p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How data magnitude affects </a:t>
            </a:r>
            <a:r>
              <a:rPr lang="en-PH" sz="1600"/>
              <a:t>projects</a:t>
            </a:r>
            <a:endParaRPr sz="1600"/>
          </a:p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How big data can still be messy (or even messier)</a:t>
            </a:r>
            <a:endParaRPr sz="1600"/>
          </a:p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How to progress from spreadsheets to databases and even larger</a:t>
            </a:r>
            <a:endParaRPr sz="16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8e89a4c2ac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g18e89a4c2ac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c07a98c4c_0_5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500"/>
              <a:t>Data is significantly larger than the apps that spawned them</a:t>
            </a:r>
            <a:endParaRPr sz="1500"/>
          </a:p>
        </p:txBody>
      </p:sp>
      <p:sp>
        <p:nvSpPr>
          <p:cNvPr id="463" name="Google Shape;463;g12c07a98c4c_0_5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8e89a4c2ac_0_2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500"/>
              <a:t>Data is significantly larger than the apps that spawned them</a:t>
            </a:r>
            <a:endParaRPr sz="1500"/>
          </a:p>
        </p:txBody>
      </p:sp>
      <p:sp>
        <p:nvSpPr>
          <p:cNvPr id="475" name="Google Shape;475;g18e89a4c2ac_0_2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e89a4c2ac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g18e89a4c2ac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89a4c2ac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g18e89a4c2ac_0_2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8e89a4c2ac_0_16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Google Shape;508;g18e89a4c2ac_0_16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aed3a50a7_1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2daed3a50a7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8e89a4c2ac_0_17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Google Shape;514;g18e89a4c2ac_0_17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8e89a4c2ac_0_2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Google Shape;522;g18e89a4c2ac_0_2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8e89a4c2ac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Google Shape;541;g18e89a4c2ac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c07a98c4c_0_20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7" name="Google Shape;567;g12c07a98c4c_0_20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8e89a4c2ac_0_17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g18e89a4c2ac_0_17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8e89a4c2ac_0_18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Google Shape;619;g18e89a4c2ac_0_18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8e89a4c2ac_0_18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Google Shape;640;g18e89a4c2ac_0_18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8e89a4c2ac_0_18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9" name="Google Shape;659;g18e89a4c2ac_0_18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8e89a4c2ac_0_18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Google Shape;679;g18e89a4c2ac_0_18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8e89a4c2ac_0_18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Google Shape;692;g18e89a4c2ac_0_18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8e89a4c2ac_0_18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Google Shape;712;g18e89a4c2ac_0_18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8e89a4c2ac_0_18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g18e89a4c2ac_0_18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8e89a4c2ac_0_19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0" name="Google Shape;750;g18e89a4c2ac_0_19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8e89a4c2ac_0_19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4" name="Google Shape;764;g18e89a4c2ac_0_19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8e89a4c2ac_0_19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6" name="Google Shape;776;g18e89a4c2ac_0_19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PH" sz="1200"/>
              <a:t>Data management is managing the foundations (first two)</a:t>
            </a:r>
            <a:endParaRPr sz="1200"/>
          </a:p>
          <a:p>
            <a:pPr indent="-3048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PH" sz="1200"/>
              <a:t>The pyramid also shows how much </a:t>
            </a:r>
            <a:r>
              <a:rPr i="1" lang="en-PH" sz="1200"/>
              <a:t>time and resources</a:t>
            </a:r>
            <a:r>
              <a:rPr lang="en-PH" sz="1200"/>
              <a:t> are needed to support all the activities on top</a:t>
            </a:r>
            <a:endParaRPr sz="1200"/>
          </a:p>
          <a:p>
            <a:pPr indent="-3048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PH" sz="1200"/>
              <a:t>For an org that is just starting their data journey, you will spend the first year managing the bottom activities – with a small win at the top.</a:t>
            </a:r>
            <a:endParaRPr sz="1200"/>
          </a:p>
        </p:txBody>
      </p:sp>
      <p:sp>
        <p:nvSpPr>
          <p:cNvPr id="788" name="Google Shape;78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2c49ae787f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PH" sz="1200">
                <a:solidFill>
                  <a:schemeClr val="dk1"/>
                </a:solidFill>
              </a:rPr>
              <a:t>Where does SQL come in? All parts in the pipeline uses it.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1200">
                <a:solidFill>
                  <a:schemeClr val="dk1"/>
                </a:solidFill>
              </a:rPr>
              <a:t>DDL – Data Definition Language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1200">
                <a:solidFill>
                  <a:schemeClr val="dk1"/>
                </a:solidFill>
              </a:rPr>
              <a:t>DQL – Data Query Language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1200">
                <a:solidFill>
                  <a:schemeClr val="dk1"/>
                </a:solidFill>
              </a:rPr>
              <a:t>DML – Data Manipulation Language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1200">
                <a:solidFill>
                  <a:schemeClr val="dk1"/>
                </a:solidFill>
              </a:rPr>
              <a:t>DCL – Data Control Language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1200">
                <a:solidFill>
                  <a:schemeClr val="dk1"/>
                </a:solidFill>
              </a:rPr>
              <a:t> TCL – Transaction Control Language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PH" sz="1200">
                <a:solidFill>
                  <a:schemeClr val="dk1"/>
                </a:solidFill>
              </a:rPr>
              <a:t>https://www.geeksforgeeks.org/sql-ddl-dql-dml-dcl-tcl-commands/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10" name="Google Shape;810;g12c49ae787f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d62c2ce59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12d62c2ce59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8e89a4c2ac_0_20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4" name="Google Shape;854;g18e89a4c2ac_0_20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98279ccd0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0" name="Google Shape;860;g198279ccd07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c49ae787f_0_9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400"/>
              <a:t>Serious: Case - When is very useful in data cleaning</a:t>
            </a:r>
            <a:endParaRPr sz="14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400"/>
              <a:t>Silly: DISTINCT, because even if you group me with others, I’m always unique</a:t>
            </a:r>
            <a:endParaRPr sz="1400"/>
          </a:p>
        </p:txBody>
      </p:sp>
      <p:sp>
        <p:nvSpPr>
          <p:cNvPr id="271" name="Google Shape;271;g12c49ae787f_0_9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2c07a98c4c_0_2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200">
                <a:solidFill>
                  <a:schemeClr val="dk1"/>
                </a:solidFill>
              </a:rPr>
              <a:t>You’ll see pipelines are a lot in your career. You might even design one yourselves.</a:t>
            </a:r>
            <a:endParaRPr sz="2400"/>
          </a:p>
        </p:txBody>
      </p:sp>
      <p:sp>
        <p:nvSpPr>
          <p:cNvPr id="867" name="Google Shape;867;g12c07a98c4c_0_2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98279ccd07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200">
                <a:solidFill>
                  <a:schemeClr val="dk1"/>
                </a:solidFill>
              </a:rPr>
              <a:t>You’ll see pipelines are a lot in your career. You might even design one yourselves.</a:t>
            </a:r>
            <a:endParaRPr sz="2400"/>
          </a:p>
        </p:txBody>
      </p:sp>
      <p:sp>
        <p:nvSpPr>
          <p:cNvPr id="879" name="Google Shape;879;g198279ccd07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982d8dc7a8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200">
                <a:solidFill>
                  <a:schemeClr val="dk1"/>
                </a:solidFill>
              </a:rPr>
              <a:t>You’ll see pipelines are a lot in your career. You might even design one yourselves.</a:t>
            </a:r>
            <a:endParaRPr sz="2400"/>
          </a:p>
        </p:txBody>
      </p:sp>
      <p:sp>
        <p:nvSpPr>
          <p:cNvPr id="892" name="Google Shape;892;g1982d8dc7a8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982d8dc7a8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g1982d8dc7a8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2c49ae787f_0_9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921" name="Google Shape;921;g12c49ae787f_0_9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2c49ae787f_0_10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200"/>
              <a:t>I’ve had an opportunity to jumpstart a data governance practice in a previous role. A data dictionary is one of the first artifacts. Others are the KPIs, regular checks, and communication protocols.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600">
                <a:solidFill>
                  <a:schemeClr val="dk1"/>
                </a:solidFill>
              </a:rPr>
              <a:t>Allow for co-teacher to elaborate</a:t>
            </a:r>
            <a:r>
              <a:rPr lang="en-PH" sz="1600">
                <a:solidFill>
                  <a:schemeClr val="dk1"/>
                </a:solidFill>
              </a:rPr>
              <a:t>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PH" sz="1600">
                <a:solidFill>
                  <a:schemeClr val="dk1"/>
                </a:solidFill>
              </a:rPr>
              <a:t>Back in day 1, there’s a slide on “No reliable info, no insighting.” How can a data dictionary support a project, in daily work?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37" name="Google Shape;937;g12c49ae787f_0_10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2c49ae787f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9" name="Google Shape;949;g12c49ae787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2c07a98c4c_0_25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962" name="Google Shape;962;g12c07a98c4c_0_25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7f5c1e1eea_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972" name="Google Shape;972;g27f5c1e1eea_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7e8f7f8eee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7e8f7f8eee_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8e89a4c2ac_0_16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18e89a4c2ac_0_16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6fd85746f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6fd85746f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SzPts val="100"/>
              <a:buAutoNum type="arabicPeriod"/>
            </a:pPr>
            <a:r>
              <a:rPr lang="en-PH" sz="900"/>
              <a:t>Introduction and Setup (10 minutes)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Welcome the participants and give a brief overview of the hackathon's objectives and format.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Quickly walk through the basic use of SQL and Pandas as they'll need these for the exercises.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Ensure everyone has access to the tools and databases required (SQL environment and Python setup).</a:t>
            </a:r>
            <a:endParaRPr sz="900"/>
          </a:p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SzPts val="100"/>
              <a:buAutoNum type="arabicPeriod"/>
            </a:pPr>
            <a:r>
              <a:rPr lang="en-PH" sz="900"/>
              <a:t>Team Formation and Challenge Kick-off (5 minutes)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Divide participants into five teams, aiming for mixed skill levels in each to foster peer learning.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Present the list of SQL queries they will be working on, focusing on the practical aspects of interacting with the Northwind database.</a:t>
            </a:r>
            <a:endParaRPr sz="900"/>
          </a:p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SzPts val="100"/>
              <a:buAutoNum type="arabicPeriod"/>
            </a:pPr>
            <a:r>
              <a:rPr lang="en-PH" sz="900"/>
              <a:t>Rapid Hackathon Session (60 minutes)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First 30 minutes: Teams work on the first five questions, which cover basic SQL queries and introductory data manipulation using Pandas.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Next 30 minutes: Teams that quickly complete the first set can move on to the more challenging bonus questions. This optional part aims to stretch their abilities and introduce more complex SQL features.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Mentors roam between teams to offer hints and ensure all participants are actively engaged.</a:t>
            </a:r>
            <a:endParaRPr sz="900"/>
          </a:p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SzPts val="100"/>
              <a:buAutoNum type="arabicPeriod"/>
            </a:pPr>
            <a:r>
              <a:rPr lang="en-PH" sz="900"/>
              <a:t>Team Presentations and Review (10 minutes)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Allow each team about 2 minutes to share their most interesting query or insight from the session. This promotes a sense of achievement and allows sharing of knowledge.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Provide immediate feedback from a panel of experienced judges or mentors, focusing on creativity, accuracy, and learning.</a:t>
            </a:r>
            <a:endParaRPr sz="900"/>
          </a:p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SzPts val="100"/>
              <a:buAutoNum type="arabicPeriod"/>
            </a:pPr>
            <a:r>
              <a:rPr lang="en-PH" sz="900"/>
              <a:t>Closing (5 minutes)</a:t>
            </a:r>
            <a:endParaRPr sz="9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rPr lang="en-PH" sz="900"/>
              <a:t>Quickly wrap up by recognizing all teams for their participation</a:t>
            </a:r>
            <a:r>
              <a:rPr lang="en-PH" sz="900"/>
              <a:t>, with special mention of any outstanding performance or creative solutions.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2cb0ce08e5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6" name="Google Shape;996;g12cb0ce08e5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2c49ae787f_0_9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001" name="Google Shape;1001;g12c49ae787f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98279ccd07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2" name="Google Shape;1022;g198279ccd07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8e89a4c2ac_0_2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8" name="Google Shape;1028;g18e89a4c2ac_0_2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8e89a4c2ac_0_2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5" name="Google Shape;1035;g18e89a4c2ac_0_2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96382eafe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2" name="Google Shape;1042;g196382eafe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2c07a98c4c_0_2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061" name="Google Shape;1061;g12c07a98c4c_0_24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198279ccd07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200">
                <a:solidFill>
                  <a:schemeClr val="dk1"/>
                </a:solidFill>
              </a:rPr>
              <a:t>You’ll see pipelines are a lot in your career. You might even design one yourselves.</a:t>
            </a:r>
            <a:endParaRPr sz="2400"/>
          </a:p>
        </p:txBody>
      </p:sp>
      <p:sp>
        <p:nvSpPr>
          <p:cNvPr id="1073" name="Google Shape;1073;g198279ccd07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2c07a98c4c_0_2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085" name="Google Shape;1085;g12c07a98c4c_0_2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8e89a4c2ac_0_16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g18e89a4c2ac_0_16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2c07a98c4c_0_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7" name="Google Shape;1097;g12c07a98c4c_0_3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PH" sz="1000"/>
              <a:t>Nature metaphors – so data doesn’t sound too artificial, impersonal, or unnatural :)</a:t>
            </a:r>
            <a:endParaRPr sz="1000"/>
          </a:p>
          <a:p>
            <a:pPr indent="-2921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PH" sz="1000"/>
              <a:t>Artifact - large forests, amazing and daunting</a:t>
            </a:r>
            <a:endParaRPr sz="1000"/>
          </a:p>
          <a:p>
            <a:pPr indent="-2921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PH" sz="1000"/>
              <a:t>Journey - intricate systems to generate and use it</a:t>
            </a:r>
            <a:endParaRPr sz="1000"/>
          </a:p>
          <a:p>
            <a:pPr indent="-2921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PH" sz="1000"/>
              <a:t>Milestones - Stop and smell the flowers</a:t>
            </a:r>
            <a:endParaRPr sz="10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12c07a98c4c_0_2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5" name="Google Shape;1115;g12c07a98c4c_0_2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2c07a98c4c_0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3" name="Google Shape;1123;g12c07a98c4c_0_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8e89a4c2ac_0_16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5" name="Google Shape;1135;g18e89a4c2ac_0_16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2c07a98c4c_0_19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7" name="Google Shape;1147;g12c07a98c4c_0_19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2c07a98c4c_0_2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9" name="Google Shape;1159;g12c07a98c4c_0_2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2c07a98c4c_0_19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Great graphic</a:t>
            </a:r>
            <a:endParaRPr sz="1600"/>
          </a:p>
          <a:p>
            <a:pPr indent="-3302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PH" sz="1600"/>
              <a:t>That data is transformative, also requires data to be transformed</a:t>
            </a:r>
            <a:endParaRPr sz="1600"/>
          </a:p>
        </p:txBody>
      </p:sp>
      <p:sp>
        <p:nvSpPr>
          <p:cNvPr id="1167" name="Google Shape;1167;g12c07a98c4c_0_19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cb0ce08e5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PH" sz="1600">
                <a:solidFill>
                  <a:schemeClr val="dk1"/>
                </a:solidFill>
              </a:rPr>
              <a:t>Allow for co-teacher to elaborate: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PH" sz="1600">
                <a:solidFill>
                  <a:schemeClr val="dk1"/>
                </a:solidFill>
              </a:rPr>
              <a:t>Also answer the question, which part of the hierarchy have you been working 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PH" sz="1600">
                <a:solidFill>
                  <a:schemeClr val="dk1"/>
                </a:solidFill>
              </a:rPr>
              <a:t>The AI, ML, DL hype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80" name="Google Shape;1180;g12cb0ce08e5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2c07a98c4c_0_1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3" name="Google Shape;1193;g12c07a98c4c_0_1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8e89a4c2ac_0_2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18e89a4c2ac_0_2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e89a4c2a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g18e89a4c2ac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2abeb3ce94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200"/>
              <a:t>Business questions!</a:t>
            </a:r>
            <a:endParaRPr sz="1200"/>
          </a:p>
        </p:txBody>
      </p:sp>
      <p:sp>
        <p:nvSpPr>
          <p:cNvPr id="1227" name="Google Shape;1227;g12abeb3ce9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2c07a98c4c_0_2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3" name="Google Shape;1243;g12c07a98c4c_0_2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2c07a98c4c_0_2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1" name="Google Shape;1251;g12c07a98c4c_0_2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2c49ae787f_0_7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8" name="Google Shape;1258;g12c49ae787f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Collection - just raw potential. 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Storage - you’re starting to see roots and a sturdy trunk, but it’s still useless. 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Quality - it looks beautiful and there’s already some value here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Governance - now we have fruit-bearing trees and we take care of it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Consumption - delivery!</a:t>
            </a:r>
            <a:endParaRPr sz="11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100"/>
              <a:t>And every time we have a new project, we just revisit our trees</a:t>
            </a:r>
            <a:endParaRPr sz="11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2c07a98c4c_0_2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295" name="Google Shape;1295;g12c07a98c4c_0_2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2c49ae787f_0_9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PH" sz="1600">
                <a:solidFill>
                  <a:schemeClr val="dk1"/>
                </a:solidFill>
              </a:rPr>
              <a:t>Allow for co-teacher to elaborate</a:t>
            </a:r>
            <a:r>
              <a:rPr lang="en-PH" sz="1600">
                <a:solidFill>
                  <a:schemeClr val="dk1"/>
                </a:solidFill>
              </a:rPr>
              <a:t>.</a:t>
            </a:r>
            <a:r>
              <a:rPr lang="en-PH" sz="1600">
                <a:solidFill>
                  <a:schemeClr val="dk1"/>
                </a:solidFill>
              </a:rPr>
              <a:t> What are the most unique data points you have encountered? (free of NDA, :D)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08" name="Google Shape;1308;g12c49ae787f_0_9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2c07a98c4c_0_23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326" name="Google Shape;1326;g12c07a98c4c_0_23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2c07a98c4c_0_25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338" name="Google Shape;1338;g12c07a98c4c_0_25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2c49ae787f_0_1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361" name="Google Shape;1361;g12c49ae787f_0_1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2c49ae787f_0_1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 sz="1600"/>
              <a:t>Speaking of data scientists, let’s segue to the roles in the data science world and where YOU can come in.</a:t>
            </a:r>
            <a:endParaRPr sz="1600"/>
          </a:p>
        </p:txBody>
      </p:sp>
      <p:sp>
        <p:nvSpPr>
          <p:cNvPr id="1375" name="Google Shape;1375;g12c49ae787f_0_1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8e89a4c2ac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g18e89a4c2ac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2cb0ce08e5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387" name="Google Shape;1387;g12cb0ce08e5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12c07a98c4c_0_24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/>
          </a:p>
        </p:txBody>
      </p:sp>
      <p:sp>
        <p:nvSpPr>
          <p:cNvPr id="1413" name="Google Shape;1413;g12c07a98c4c_0_24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12c49ae787f_0_11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8" name="Google Shape;1438;g12c49ae787f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c49ae787f_0_1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g12c49ae787f_0_1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PH"/>
              <a:t>Orders - small, regular, large, XL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1689100" y="1778000"/>
            <a:ext cx="21005799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>
            <p:ph idx="2" type="pic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2"/>
          <p:cNvSpPr/>
          <p:nvPr>
            <p:ph idx="3" type="pic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2"/>
          <p:cNvSpPr/>
          <p:nvPr>
            <p:ph idx="4" type="pic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i="1" sz="3200"/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venir"/>
              <a:buNone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indent="-37147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3048000" y="7204076"/>
            <a:ext cx="182880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mic Sans MS"/>
              <a:buNone/>
              <a:defRPr sz="4800"/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None/>
              <a:defRPr sz="4000"/>
            </a:lvl2pPr>
            <a:lvl3pPr lvl="2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  <a:defRPr sz="3600"/>
            </a:lvl3pPr>
            <a:lvl4pPr lvl="3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4pPr>
            <a:lvl5pPr lvl="4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1828800" y="12496800"/>
            <a:ext cx="5079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8331200" y="12496800"/>
            <a:ext cx="772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7475200" y="12496800"/>
            <a:ext cx="5079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0" type="dt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3048000" y="2244726"/>
            <a:ext cx="18288000" cy="477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048000" y="7204076"/>
            <a:ext cx="182880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mic Sans MS"/>
              <a:buNone/>
              <a:defRPr sz="4800"/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omic Sans MS"/>
              <a:buNone/>
              <a:defRPr sz="4000"/>
            </a:lvl2pPr>
            <a:lvl3pPr lvl="2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  <a:defRPr sz="3600"/>
            </a:lvl3pPr>
            <a:lvl4pPr lvl="3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4pPr>
            <a:lvl5pPr lvl="4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mic Sans MS"/>
              <a:buNone/>
              <a:defRPr sz="32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1828800" y="12496800"/>
            <a:ext cx="5079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8331200" y="12496800"/>
            <a:ext cx="7721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17475200" y="12496800"/>
            <a:ext cx="5079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/>
          <p:nvPr/>
        </p:nvSpPr>
        <p:spPr>
          <a:xfrm flipH="1">
            <a:off x="21990300" y="11322467"/>
            <a:ext cx="2393700" cy="239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/>
          <p:nvPr/>
        </p:nvSpPr>
        <p:spPr>
          <a:xfrm flipH="1">
            <a:off x="21990300" y="11322333"/>
            <a:ext cx="2393700" cy="23937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0"/>
          <p:cNvSpPr txBox="1"/>
          <p:nvPr>
            <p:ph type="ctrTitle"/>
          </p:nvPr>
        </p:nvSpPr>
        <p:spPr>
          <a:xfrm>
            <a:off x="1041400" y="4851400"/>
            <a:ext cx="21925500" cy="24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1041400" y="7437681"/>
            <a:ext cx="219255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1229200" y="5507600"/>
            <a:ext cx="219255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 flipH="1" rot="10800000">
            <a:off x="0" y="4496100"/>
            <a:ext cx="24384000" cy="921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2"/>
          <p:cNvSpPr/>
          <p:nvPr/>
        </p:nvSpPr>
        <p:spPr>
          <a:xfrm>
            <a:off x="0" y="4496000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1258400" y="5117533"/>
            <a:ext cx="21925500" cy="7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 flipH="1" rot="10800000">
            <a:off x="0" y="4496100"/>
            <a:ext cx="24384000" cy="921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3"/>
          <p:cNvSpPr/>
          <p:nvPr/>
        </p:nvSpPr>
        <p:spPr>
          <a:xfrm>
            <a:off x="0" y="4496000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1258400" y="5117534"/>
            <a:ext cx="10666500" cy="7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12518000" y="5117534"/>
            <a:ext cx="10666500" cy="7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/>
          <p:nvPr/>
        </p:nvSpPr>
        <p:spPr>
          <a:xfrm flipH="1" rot="10800000">
            <a:off x="0" y="1750500"/>
            <a:ext cx="24384000" cy="11965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/>
          <p:nvPr/>
        </p:nvSpPr>
        <p:spPr>
          <a:xfrm>
            <a:off x="0" y="1750267"/>
            <a:ext cx="24384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 txBox="1"/>
          <p:nvPr>
            <p:ph type="title"/>
          </p:nvPr>
        </p:nvSpPr>
        <p:spPr>
          <a:xfrm>
            <a:off x="262000" y="43600"/>
            <a:ext cx="235377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/>
        </p:nvSpPr>
        <p:spPr>
          <a:xfrm flipH="1" rot="10800000">
            <a:off x="8737600" y="67"/>
            <a:ext cx="1564650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5"/>
          <p:cNvSpPr/>
          <p:nvPr/>
        </p:nvSpPr>
        <p:spPr>
          <a:xfrm rot="-5400000">
            <a:off x="2024350" y="6713250"/>
            <a:ext cx="137160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 txBox="1"/>
          <p:nvPr>
            <p:ph type="title"/>
          </p:nvPr>
        </p:nvSpPr>
        <p:spPr>
          <a:xfrm>
            <a:off x="602874" y="954133"/>
            <a:ext cx="74880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602867" y="3908800"/>
            <a:ext cx="7488000" cy="8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31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1307333" y="1302000"/>
            <a:ext cx="16605600" cy="109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/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 flipH="1">
            <a:off x="0" y="0"/>
            <a:ext cx="1219200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/>
          <p:nvPr/>
        </p:nvSpPr>
        <p:spPr>
          <a:xfrm rot="5400000">
            <a:off x="5190467" y="6714100"/>
            <a:ext cx="13714500" cy="289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708000" y="7411912"/>
            <a:ext cx="107871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2" name="Google Shape;122;p27"/>
          <p:cNvSpPr txBox="1"/>
          <p:nvPr>
            <p:ph idx="2" type="body"/>
          </p:nvPr>
        </p:nvSpPr>
        <p:spPr>
          <a:xfrm>
            <a:off x="13172000" y="1931200"/>
            <a:ext cx="10232100" cy="98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33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>
                <a:solidFill>
                  <a:schemeClr val="lt1"/>
                </a:solidFill>
              </a:defRPr>
            </a:lvl1pPr>
            <a:lvl2pPr indent="-463550" lvl="1" marL="914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2pPr>
            <a:lvl3pPr indent="-463550" lvl="2" marL="1371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3pPr>
            <a:lvl4pPr indent="-463550" lvl="3" marL="1828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4pPr>
            <a:lvl5pPr indent="-463550" lvl="4" marL="22860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5pPr>
            <a:lvl6pPr indent="-463550" lvl="5" marL="27432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6pPr>
            <a:lvl7pPr indent="-463550" lvl="6" marL="32004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●"/>
              <a:defRPr>
                <a:solidFill>
                  <a:schemeClr val="lt1"/>
                </a:solidFill>
              </a:defRPr>
            </a:lvl7pPr>
            <a:lvl8pPr indent="-463550" lvl="7" marL="36576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1"/>
              </a:buClr>
              <a:buSzPts val="3700"/>
              <a:buChar char="○"/>
              <a:defRPr>
                <a:solidFill>
                  <a:schemeClr val="lt1"/>
                </a:solidFill>
              </a:defRPr>
            </a:lvl8pPr>
            <a:lvl9pPr indent="-463550" lvl="8" marL="4114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1"/>
              </a:buClr>
              <a:buSzPts val="3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/>
        </p:nvSpPr>
        <p:spPr>
          <a:xfrm flipH="1" rot="10800000">
            <a:off x="0" y="100"/>
            <a:ext cx="24384000" cy="1252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/>
          <p:nvPr/>
        </p:nvSpPr>
        <p:spPr>
          <a:xfrm flipH="1" rot="10800000">
            <a:off x="0" y="12327167"/>
            <a:ext cx="24384000" cy="197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152400" y="12524867"/>
            <a:ext cx="223521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28" name="Google Shape;128;p28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hasCustomPrompt="1" type="title"/>
          </p:nvPr>
        </p:nvSpPr>
        <p:spPr>
          <a:xfrm>
            <a:off x="1268000" y="3356067"/>
            <a:ext cx="21925500" cy="52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0"/>
              <a:buNone/>
              <a:defRPr sz="3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1268000" y="8812333"/>
            <a:ext cx="21925500" cy="3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67045" y="331240"/>
            <a:ext cx="21031200" cy="19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 b="1" sz="80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967045" y="3008397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132715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132715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132715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132715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0" type="dt"/>
          </p:nvPr>
        </p:nvSpPr>
        <p:spPr>
          <a:xfrm>
            <a:off x="1676400" y="12712701"/>
            <a:ext cx="72408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idx="10" type="dt"/>
          </p:nvPr>
        </p:nvSpPr>
        <p:spPr>
          <a:xfrm>
            <a:off x="1676400" y="12712704"/>
            <a:ext cx="72408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1689101" y="355600"/>
            <a:ext cx="210057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  <p:pic>
        <p:nvPicPr>
          <p:cNvPr descr="ForTheWomen_blacktext (2) (1).png" id="149" name="Google Shape;14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0507" y="11876200"/>
            <a:ext cx="2374821" cy="1678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type="title"/>
          </p:nvPr>
        </p:nvSpPr>
        <p:spPr>
          <a:xfrm>
            <a:off x="1778000" y="2298701"/>
            <a:ext cx="20828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9pPr>
          </a:lstStyle>
          <a:p/>
        </p:txBody>
      </p:sp>
      <p:sp>
        <p:nvSpPr>
          <p:cNvPr id="152" name="Google Shape;152;p35"/>
          <p:cNvSpPr txBox="1"/>
          <p:nvPr>
            <p:ph idx="1" type="body"/>
          </p:nvPr>
        </p:nvSpPr>
        <p:spPr>
          <a:xfrm>
            <a:off x="1778000" y="7073899"/>
            <a:ext cx="208281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0"/>
              <a:buFont typeface="Helvetica Neue"/>
              <a:buNone/>
              <a:defRPr sz="5400"/>
            </a:lvl5pPr>
            <a:lvl6pPr indent="-60960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6pPr>
            <a:lvl7pPr indent="-60960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7pPr>
            <a:lvl8pPr indent="-60960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8pPr>
            <a:lvl9pPr indent="-60960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9pPr>
          </a:lstStyle>
          <a:p/>
        </p:txBody>
      </p:sp>
      <p:sp>
        <p:nvSpPr>
          <p:cNvPr id="153" name="Google Shape;153;p35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1778000" y="4533901"/>
            <a:ext cx="208281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 txBox="1"/>
          <p:nvPr>
            <p:ph idx="1" type="body"/>
          </p:nvPr>
        </p:nvSpPr>
        <p:spPr>
          <a:xfrm>
            <a:off x="1689101" y="1778000"/>
            <a:ext cx="21005700" cy="10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244600" lvl="0" marL="457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indent="-1244600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/>
            </a:lvl2pPr>
            <a:lvl3pPr indent="-1244600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/>
            </a:lvl3pPr>
            <a:lvl4pPr indent="-1244600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/>
            </a:lvl4pPr>
            <a:lvl5pPr indent="-1244600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Helvetica Neue"/>
              <a:buChar char="•"/>
              <a:defRPr sz="4800"/>
            </a:lvl5pPr>
            <a:lvl6pPr indent="-60960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6pPr>
            <a:lvl7pPr indent="-60960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7pPr>
            <a:lvl8pPr indent="-60960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8pPr>
            <a:lvl9pPr indent="-60960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9pPr>
          </a:lstStyle>
          <a:p/>
        </p:txBody>
      </p:sp>
      <p:sp>
        <p:nvSpPr>
          <p:cNvPr id="159" name="Google Shape;159;p37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2387600" y="8953501"/>
            <a:ext cx="19621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i="1" sz="3200"/>
            </a:lvl1pPr>
            <a:lvl2pPr indent="-609600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2pPr>
            <a:lvl3pPr indent="-609600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3pPr>
            <a:lvl4pPr indent="-609600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4pPr>
            <a:lvl5pPr indent="-609600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5pPr>
            <a:lvl6pPr indent="-60960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6pPr>
            <a:lvl7pPr indent="-60960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7pPr>
            <a:lvl8pPr indent="-60960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8pPr>
            <a:lvl9pPr indent="-60960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9pPr>
          </a:lstStyle>
          <a:p/>
        </p:txBody>
      </p:sp>
      <p:sp>
        <p:nvSpPr>
          <p:cNvPr id="162" name="Google Shape;162;p38"/>
          <p:cNvSpPr txBox="1"/>
          <p:nvPr>
            <p:ph idx="2" type="body"/>
          </p:nvPr>
        </p:nvSpPr>
        <p:spPr>
          <a:xfrm>
            <a:off x="2387600" y="5983579"/>
            <a:ext cx="196215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sp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venir"/>
              <a:buNone/>
              <a:defRPr sz="4800">
                <a:latin typeface="Avenir"/>
                <a:ea typeface="Avenir"/>
                <a:cs typeface="Avenir"/>
                <a:sym typeface="Avenir"/>
              </a:defRPr>
            </a:lvl1pPr>
            <a:lvl2pPr indent="-609600" lvl="1" marL="914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2pPr>
            <a:lvl3pPr indent="-609600" lvl="2" marL="1371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3pPr>
            <a:lvl4pPr indent="-609600" lvl="3" marL="1828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4pPr>
            <a:lvl5pPr indent="-609600" lvl="4" marL="22860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5pPr>
            <a:lvl6pPr indent="-609600" lvl="5" marL="27432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6pPr>
            <a:lvl7pPr indent="-609600" lvl="6" marL="32004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7pPr>
            <a:lvl8pPr indent="-609600" lvl="7" marL="3657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8pPr>
            <a:lvl9pPr indent="-609600" lvl="8" marL="41148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Char char="•"/>
              <a:defRPr/>
            </a:lvl9pPr>
          </a:lstStyle>
          <a:p/>
        </p:txBody>
      </p:sp>
      <p:sp>
        <p:nvSpPr>
          <p:cNvPr id="163" name="Google Shape;163;p38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type="title"/>
          </p:nvPr>
        </p:nvSpPr>
        <p:spPr>
          <a:xfrm>
            <a:off x="1264104" y="654768"/>
            <a:ext cx="219456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 b="1" sz="80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1" type="body"/>
          </p:nvPr>
        </p:nvSpPr>
        <p:spPr>
          <a:xfrm>
            <a:off x="1233107" y="4058939"/>
            <a:ext cx="21945600" cy="81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132715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132715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132715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132715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1264104" y="654773"/>
            <a:ext cx="219456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 b="1" sz="80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9pPr>
          </a:lstStyle>
          <a:p/>
        </p:txBody>
      </p:sp>
      <p:sp>
        <p:nvSpPr>
          <p:cNvPr id="169" name="Google Shape;169;p40"/>
          <p:cNvSpPr txBox="1"/>
          <p:nvPr>
            <p:ph idx="1" type="body"/>
          </p:nvPr>
        </p:nvSpPr>
        <p:spPr>
          <a:xfrm>
            <a:off x="1233107" y="4058939"/>
            <a:ext cx="21945600" cy="81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indent="-132715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indent="-132715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indent="-132715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indent="-132715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9pPr>
          </a:lstStyle>
          <a:p/>
        </p:txBody>
      </p:sp>
      <p:sp>
        <p:nvSpPr>
          <p:cNvPr id="170" name="Google Shape;170;p40"/>
          <p:cNvSpPr txBox="1"/>
          <p:nvPr>
            <p:ph idx="2" type="body"/>
          </p:nvPr>
        </p:nvSpPr>
        <p:spPr>
          <a:xfrm>
            <a:off x="1233107" y="1728576"/>
            <a:ext cx="219456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Avenir"/>
              <a:buNone/>
              <a:defRPr sz="530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Helvetica Neue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Helvetica Neue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Helvetica Neue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Font typeface="Helvetica Neue"/>
              <a:buNone/>
              <a:defRPr/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1"/>
          <p:cNvSpPr txBox="1"/>
          <p:nvPr>
            <p:ph type="title"/>
          </p:nvPr>
        </p:nvSpPr>
        <p:spPr>
          <a:xfrm>
            <a:off x="1679576" y="914400"/>
            <a:ext cx="7864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35475" lIns="135475" spcFirstLastPara="1" rIns="135475" wrap="square" tIns="1354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 sz="6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900"/>
              <a:buNone/>
              <a:defRPr/>
            </a:lvl9pPr>
          </a:lstStyle>
          <a:p/>
        </p:txBody>
      </p:sp>
      <p:sp>
        <p:nvSpPr>
          <p:cNvPr id="173" name="Google Shape;173;p41"/>
          <p:cNvSpPr txBox="1"/>
          <p:nvPr>
            <p:ph idx="1" type="body"/>
          </p:nvPr>
        </p:nvSpPr>
        <p:spPr>
          <a:xfrm>
            <a:off x="10366376" y="1974853"/>
            <a:ext cx="12344700" cy="9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6400"/>
            </a:lvl1pPr>
            <a:lvl2pPr indent="-132715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5600"/>
            </a:lvl2pPr>
            <a:lvl3pPr indent="-132715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800"/>
            </a:lvl3pPr>
            <a:lvl4pPr indent="-132715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4pPr>
            <a:lvl5pPr indent="-132715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5pPr>
            <a:lvl6pPr indent="-132715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6pPr>
            <a:lvl7pPr indent="-132715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7pPr>
            <a:lvl8pPr indent="-132715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8pPr>
            <a:lvl9pPr indent="-132715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Char char="•"/>
              <a:defRPr sz="4000"/>
            </a:lvl9pPr>
          </a:lstStyle>
          <a:p/>
        </p:txBody>
      </p:sp>
      <p:sp>
        <p:nvSpPr>
          <p:cNvPr id="174" name="Google Shape;174;p41"/>
          <p:cNvSpPr txBox="1"/>
          <p:nvPr>
            <p:ph idx="2" type="body"/>
          </p:nvPr>
        </p:nvSpPr>
        <p:spPr>
          <a:xfrm>
            <a:off x="1679576" y="4114800"/>
            <a:ext cx="7864800" cy="7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3200"/>
            </a:lvl1pPr>
            <a:lvl2pPr indent="-228600" lvl="1" marL="914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800"/>
            </a:lvl2pPr>
            <a:lvl3pPr indent="-228600" lvl="2" marL="1371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400"/>
            </a:lvl3pPr>
            <a:lvl4pPr indent="-228600" lvl="3" marL="1828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4pPr>
            <a:lvl5pPr indent="-228600" lvl="4" marL="22860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5pPr>
            <a:lvl6pPr indent="-228600" lvl="5" marL="27432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6pPr>
            <a:lvl7pPr indent="-228600" lvl="6" marL="32004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7pPr>
            <a:lvl8pPr indent="-228600" lvl="7" marL="36576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8pPr>
            <a:lvl9pPr indent="-228600" lvl="8" marL="411480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SzPts val="17300"/>
              <a:buNone/>
              <a:defRPr sz="2000"/>
            </a:lvl9pPr>
          </a:lstStyle>
          <a:p/>
        </p:txBody>
      </p:sp>
      <p:sp>
        <p:nvSpPr>
          <p:cNvPr id="175" name="Google Shape;175;p41"/>
          <p:cNvSpPr txBox="1"/>
          <p:nvPr>
            <p:ph idx="10" type="dt"/>
          </p:nvPr>
        </p:nvSpPr>
        <p:spPr>
          <a:xfrm>
            <a:off x="0" y="0"/>
            <a:ext cx="8000100" cy="8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1"/>
          <p:cNvSpPr txBox="1"/>
          <p:nvPr>
            <p:ph idx="11" type="ftr"/>
          </p:nvPr>
        </p:nvSpPr>
        <p:spPr>
          <a:xfrm>
            <a:off x="0" y="0"/>
            <a:ext cx="8000100" cy="8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243800" spcFirstLastPara="1" rIns="243800" wrap="square" tIns="1218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84" name="Google Shape;184;p43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85" name="Google Shape;185;p4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91" name="Google Shape;191;p45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92" name="Google Shape;192;p4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96" name="Google Shape;196;p46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00" name="Google Shape;200;p4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03" name="Google Shape;203;p48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04" name="Google Shape;204;p4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9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rt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207" name="Google Shape;207;p4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0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0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211" name="Google Shape;211;p50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12" name="Google Shape;212;p50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13" name="Google Shape;213;p5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216" name="Google Shape;216;p5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2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219" name="Google Shape;219;p52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rt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rtl="0" algn="ctr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rtl="0" algn="ctr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rtl="0" algn="ctr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220" name="Google Shape;220;p5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>
            <p:ph idx="2" type="pic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4"/>
          <p:cNvSpPr txBox="1"/>
          <p:nvPr>
            <p:ph type="title"/>
          </p:nvPr>
        </p:nvSpPr>
        <p:spPr>
          <a:xfrm>
            <a:off x="1689100" y="355600"/>
            <a:ext cx="210057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9pPr>
          </a:lstStyle>
          <a:p/>
        </p:txBody>
      </p:sp>
      <p:sp>
        <p:nvSpPr>
          <p:cNvPr id="225" name="Google Shape;225;p54"/>
          <p:cNvSpPr txBox="1"/>
          <p:nvPr>
            <p:ph idx="12" type="sldNum"/>
          </p:nvPr>
        </p:nvSpPr>
        <p:spPr>
          <a:xfrm>
            <a:off x="11959031" y="13081000"/>
            <a:ext cx="453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>
            <p:ph idx="2" type="pic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venir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" type="body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Helvetica Neue"/>
              <a:buNone/>
              <a:defRPr sz="54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60960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1pPr>
            <a:lvl2pPr indent="-60960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2pPr>
            <a:lvl3pPr indent="-60960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3pPr>
            <a:lvl4pPr indent="-60960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4pPr>
            <a:lvl5pPr indent="-60960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Char char="•"/>
              <a:defRPr sz="4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/>
          <p:nvPr>
            <p:ph idx="2" type="pic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53022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1pPr>
            <a:lvl2pPr indent="-53022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2pPr>
            <a:lvl3pPr indent="-53022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3pPr>
            <a:lvl4pPr indent="-53022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4pPr>
            <a:lvl5pPr indent="-53022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4750"/>
              <a:buFont typeface="Helvetica Neue"/>
              <a:buChar char="•"/>
              <a:defRPr sz="3800"/>
            </a:lvl5pPr>
            <a:lvl6pPr indent="-37147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8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Avenir"/>
              <a:buNone/>
              <a:defRPr b="0" i="0" sz="1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6413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413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413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413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413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413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413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413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Helvetica Neue"/>
              <a:buChar char="•"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1258400" y="1969933"/>
            <a:ext cx="219255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Roboto"/>
              <a:buNone/>
              <a:defRPr b="0" i="0" sz="8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1258400" y="5117533"/>
            <a:ext cx="21925500" cy="7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"/>
              <a:buChar char="●"/>
              <a:defRPr b="0" i="0" sz="4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●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marR="0" rtl="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Font typeface="Roboto"/>
              <a:buChar char="○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marR="0" rtl="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2"/>
              </a:buClr>
              <a:buSzPts val="3700"/>
              <a:buFont typeface="Roboto"/>
              <a:buChar char="■"/>
              <a:defRPr b="0" i="0" sz="3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22729444" y="12521661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1689101" y="355600"/>
            <a:ext cx="21005700" cy="22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0"/>
              <a:buFont typeface="Avenir"/>
              <a:buNone/>
              <a:defRPr b="0" i="0" sz="29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1689101" y="3149600"/>
            <a:ext cx="21005700" cy="9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5475" lIns="135475" spcFirstLastPara="1" rIns="135475" wrap="square" tIns="135475">
            <a:normAutofit/>
          </a:bodyPr>
          <a:lstStyle>
            <a:lvl1pPr indent="-1327150" lvl="0" marL="4572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27150" lvl="1" marL="9144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27150" lvl="2" marL="13716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327150" lvl="3" marL="18288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27150" lvl="4" marL="22860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27150" lvl="5" marL="27432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27150" lvl="6" marL="32004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27150" lvl="7" marL="36576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27150" lvl="8" marL="4114800" marR="0" rtl="0" algn="l">
              <a:lnSpc>
                <a:spcPct val="100000"/>
              </a:lnSpc>
              <a:spcBef>
                <a:spcPts val="15700"/>
              </a:spcBef>
              <a:spcAft>
                <a:spcPts val="0"/>
              </a:spcAft>
              <a:buClr>
                <a:srgbClr val="000000"/>
              </a:buClr>
              <a:buSzPts val="17300"/>
              <a:buFont typeface="Helvetica Neue"/>
              <a:buChar char="•"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11959032" y="13081000"/>
            <a:ext cx="453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5475" lIns="135475" spcFirstLastPara="1" rIns="135475" wrap="square" tIns="1354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  <p:pic>
        <p:nvPicPr>
          <p:cNvPr descr="ForTheWomen_blacktext (2) (1).png" id="137" name="Google Shape;137;p3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40507" y="11876200"/>
            <a:ext cx="2374821" cy="167892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42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rm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4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rmAutofit/>
          </a:bodyPr>
          <a:lstStyle>
            <a:lvl1pPr lvl="0" rtl="0" algn="r">
              <a:buNone/>
              <a:defRPr sz="2700">
                <a:solidFill>
                  <a:schemeClr val="dk2"/>
                </a:solidFill>
              </a:defRPr>
            </a:lvl1pPr>
            <a:lvl2pPr lvl="1" rtl="0" algn="r">
              <a:buNone/>
              <a:defRPr sz="2700">
                <a:solidFill>
                  <a:schemeClr val="dk2"/>
                </a:solidFill>
              </a:defRPr>
            </a:lvl2pPr>
            <a:lvl3pPr lvl="2" rtl="0" algn="r">
              <a:buNone/>
              <a:defRPr sz="2700">
                <a:solidFill>
                  <a:schemeClr val="dk2"/>
                </a:solidFill>
              </a:defRPr>
            </a:lvl3pPr>
            <a:lvl4pPr lvl="3" rtl="0" algn="r">
              <a:buNone/>
              <a:defRPr sz="2700">
                <a:solidFill>
                  <a:schemeClr val="dk2"/>
                </a:solidFill>
              </a:defRPr>
            </a:lvl4pPr>
            <a:lvl5pPr lvl="4" rtl="0" algn="r">
              <a:buNone/>
              <a:defRPr sz="2700">
                <a:solidFill>
                  <a:schemeClr val="dk2"/>
                </a:solidFill>
              </a:defRPr>
            </a:lvl5pPr>
            <a:lvl6pPr lvl="5" rtl="0" algn="r">
              <a:buNone/>
              <a:defRPr sz="2700">
                <a:solidFill>
                  <a:schemeClr val="dk2"/>
                </a:solidFill>
              </a:defRPr>
            </a:lvl6pPr>
            <a:lvl7pPr lvl="6" rtl="0" algn="r">
              <a:buNone/>
              <a:defRPr sz="2700">
                <a:solidFill>
                  <a:schemeClr val="dk2"/>
                </a:solidFill>
              </a:defRPr>
            </a:lvl7pPr>
            <a:lvl8pPr lvl="7" rtl="0" algn="r">
              <a:buNone/>
              <a:defRPr sz="2700">
                <a:solidFill>
                  <a:schemeClr val="dk2"/>
                </a:solidFill>
              </a:defRPr>
            </a:lvl8pPr>
            <a:lvl9pPr lvl="8" rtl="0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keditor.com/cke4/addon/spreadsheet" TargetMode="External"/><Relationship Id="rId4" Type="http://schemas.openxmlformats.org/officeDocument/2006/relationships/hyperlink" Target="https://www.mysqltutorial.org/mysql-sample-database.aspx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8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1.jp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Data_cleaning" TargetMode="External"/><Relationship Id="rId10" Type="http://schemas.openxmlformats.org/officeDocument/2006/relationships/hyperlink" Target="https://en.wikipedia.org/wiki/Data_processing" TargetMode="External"/><Relationship Id="rId13" Type="http://schemas.openxmlformats.org/officeDocument/2006/relationships/image" Target="../media/image8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n.wikipedia.org/wiki/System" TargetMode="External"/><Relationship Id="rId4" Type="http://schemas.openxmlformats.org/officeDocument/2006/relationships/hyperlink" Target="https://en.wikipedia.org/wiki/Data" TargetMode="External"/><Relationship Id="rId9" Type="http://schemas.openxmlformats.org/officeDocument/2006/relationships/hyperlink" Target="https://en.wikipedia.org/wiki/Computer_data_storage" TargetMode="External"/><Relationship Id="rId5" Type="http://schemas.openxmlformats.org/officeDocument/2006/relationships/hyperlink" Target="https://en.wikipedia.org/wiki/Data_analytics" TargetMode="External"/><Relationship Id="rId6" Type="http://schemas.openxmlformats.org/officeDocument/2006/relationships/hyperlink" Target="https://en.wikipedia.org/wiki/Data_science" TargetMode="External"/><Relationship Id="rId7" Type="http://schemas.openxmlformats.org/officeDocument/2006/relationships/hyperlink" Target="https://en.wikipedia.org/wiki/Machine_learning" TargetMode="External"/><Relationship Id="rId8" Type="http://schemas.openxmlformats.org/officeDocument/2006/relationships/hyperlink" Target="https://en.wikipedia.org/wiki/Comput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67.png"/><Relationship Id="rId5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36.png"/><Relationship Id="rId7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ogbinar/python101/blob/master/notebooks/10_file_io.ipynb" TargetMode="External"/><Relationship Id="rId4" Type="http://schemas.openxmlformats.org/officeDocument/2006/relationships/hyperlink" Target="https://github.com/ogbinar/python101/blob/master/notebooks/14_advanced_io.ipynb" TargetMode="External"/><Relationship Id="rId5" Type="http://schemas.openxmlformats.org/officeDocument/2006/relationships/hyperlink" Target="https://sqlitebrowser.org/" TargetMode="External"/><Relationship Id="rId6" Type="http://schemas.openxmlformats.org/officeDocument/2006/relationships/hyperlink" Target="https://github.com/jpwhite3/northwind-SQLite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Relationship Id="rId4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5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Relationship Id="rId4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Relationship Id="rId4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Relationship Id="rId4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Information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Relationship Id="rId4" Type="http://schemas.openxmlformats.org/officeDocument/2006/relationships/image" Target="../media/image19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75.png"/><Relationship Id="rId8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png"/><Relationship Id="rId4" Type="http://schemas.openxmlformats.org/officeDocument/2006/relationships/image" Target="../media/image8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Relationship Id="rId4" Type="http://schemas.openxmlformats.org/officeDocument/2006/relationships/image" Target="../media/image73.png"/><Relationship Id="rId5" Type="http://schemas.openxmlformats.org/officeDocument/2006/relationships/image" Target="../media/image80.png"/><Relationship Id="rId6" Type="http://schemas.openxmlformats.org/officeDocument/2006/relationships/image" Target="../media/image74.png"/><Relationship Id="rId7" Type="http://schemas.openxmlformats.org/officeDocument/2006/relationships/image" Target="../media/image77.png"/><Relationship Id="rId8" Type="http://schemas.openxmlformats.org/officeDocument/2006/relationships/image" Target="../media/image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.png"/><Relationship Id="rId4" Type="http://schemas.openxmlformats.org/officeDocument/2006/relationships/image" Target="../media/image73.png"/><Relationship Id="rId5" Type="http://schemas.openxmlformats.org/officeDocument/2006/relationships/image" Target="../media/image80.png"/><Relationship Id="rId6" Type="http://schemas.openxmlformats.org/officeDocument/2006/relationships/image" Target="../media/image74.png"/><Relationship Id="rId7" Type="http://schemas.openxmlformats.org/officeDocument/2006/relationships/image" Target="../media/image77.png"/><Relationship Id="rId8" Type="http://schemas.openxmlformats.org/officeDocument/2006/relationships/image" Target="../media/image8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75.png"/><Relationship Id="rId8" Type="http://schemas.openxmlformats.org/officeDocument/2006/relationships/image" Target="../media/image7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230" name="Google Shape;23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895" y="562367"/>
            <a:ext cx="17810210" cy="1259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64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50" name="Google Shape;350;p64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4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52" name="Google Shape;352;p64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53" name="Google Shape;353;p64"/>
          <p:cNvGrpSpPr/>
          <p:nvPr/>
        </p:nvGrpSpPr>
        <p:grpSpPr>
          <a:xfrm>
            <a:off x="4342378" y="10153080"/>
            <a:ext cx="15888132" cy="1716021"/>
            <a:chOff x="1593000" y="2322568"/>
            <a:chExt cx="5957975" cy="643500"/>
          </a:xfrm>
        </p:grpSpPr>
        <p:sp>
          <p:nvSpPr>
            <p:cNvPr id="354" name="Google Shape;354;p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Unstructured Data</a:t>
              </a:r>
              <a:endParaRPr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6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69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69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0" name="Google Shape;360;p6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Data lacking a consistent format or syntax to describe objects and attributes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Social Media, Video, Images, Audio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1" name="Google Shape;361;p64"/>
          <p:cNvGrpSpPr/>
          <p:nvPr/>
        </p:nvGrpSpPr>
        <p:grpSpPr>
          <a:xfrm>
            <a:off x="4342378" y="8406769"/>
            <a:ext cx="15888132" cy="1716021"/>
            <a:chOff x="1593000" y="2322568"/>
            <a:chExt cx="5957975" cy="643500"/>
          </a:xfrm>
        </p:grpSpPr>
        <p:sp>
          <p:nvSpPr>
            <p:cNvPr id="362" name="Google Shape;362;p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Metadata</a:t>
              </a:r>
              <a:endParaRPr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6" name="Google Shape;366;p6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69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69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8" name="Google Shape;368;p6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Describes other data for ease of interpretation or use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Audit Trail, Date of creation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9" name="Google Shape;369;p64"/>
          <p:cNvGrpSpPr/>
          <p:nvPr/>
        </p:nvGrpSpPr>
        <p:grpSpPr>
          <a:xfrm>
            <a:off x="4342378" y="6660387"/>
            <a:ext cx="15888132" cy="1716021"/>
            <a:chOff x="1593000" y="2322568"/>
            <a:chExt cx="5957975" cy="643500"/>
          </a:xfrm>
        </p:grpSpPr>
        <p:sp>
          <p:nvSpPr>
            <p:cNvPr id="370" name="Google Shape;370;p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Reference Data</a:t>
              </a:r>
              <a:endParaRPr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6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69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69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76" name="Google Shape;376;p6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For use with Categorization of business data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Jurisdictions, Currencies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7" name="Google Shape;377;p64"/>
          <p:cNvGrpSpPr/>
          <p:nvPr/>
        </p:nvGrpSpPr>
        <p:grpSpPr>
          <a:xfrm>
            <a:off x="4342378" y="4914096"/>
            <a:ext cx="15888132" cy="1716021"/>
            <a:chOff x="1593000" y="2322568"/>
            <a:chExt cx="5957975" cy="643500"/>
          </a:xfrm>
        </p:grpSpPr>
        <p:sp>
          <p:nvSpPr>
            <p:cNvPr id="378" name="Google Shape;378;p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Transactional Data</a:t>
              </a:r>
              <a:endParaRPr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6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6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69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69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84" name="Google Shape;384;p6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Internal or External Business Event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Sales Data, Payment Data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5" name="Google Shape;385;p64"/>
          <p:cNvGrpSpPr/>
          <p:nvPr/>
        </p:nvGrpSpPr>
        <p:grpSpPr>
          <a:xfrm>
            <a:off x="4342378" y="3167762"/>
            <a:ext cx="15888132" cy="1716021"/>
            <a:chOff x="1593000" y="2322568"/>
            <a:chExt cx="5957975" cy="643500"/>
          </a:xfrm>
        </p:grpSpPr>
        <p:sp>
          <p:nvSpPr>
            <p:cNvPr id="386" name="Google Shape;386;p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Master Data</a:t>
              </a:r>
              <a:endParaRPr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6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6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69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69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92" name="Google Shape;392;p6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People, Places, &amp; Things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742950" lvl="0" marL="1219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2100"/>
                <a:buFont typeface="Roboto"/>
                <a:buChar char="●"/>
              </a:pPr>
              <a:r>
                <a:rPr lang="en-PH" sz="21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	Customer Data, Supplier Data</a:t>
              </a:r>
              <a:endParaRPr sz="21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3" name="Google Shape;393;p64"/>
          <p:cNvSpPr txBox="1"/>
          <p:nvPr/>
        </p:nvSpPr>
        <p:spPr>
          <a:xfrm>
            <a:off x="5615250" y="119973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Different Categories of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398" name="Google Shape;39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65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00" name="Google Shape;400;p65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1" name="Google Shape;401;p65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02" name="Google Shape;402;p65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65"/>
          <p:cNvPicPr preferRelativeResize="0"/>
          <p:nvPr/>
        </p:nvPicPr>
        <p:blipFill rotWithShape="1">
          <a:blip r:embed="rId4">
            <a:alphaModFix/>
          </a:blip>
          <a:srcRect b="9362" l="0" r="0" t="0"/>
          <a:stretch/>
        </p:blipFill>
        <p:spPr>
          <a:xfrm>
            <a:off x="4509100" y="2349350"/>
            <a:ext cx="16734724" cy="9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5"/>
          <p:cNvSpPr txBox="1"/>
          <p:nvPr/>
        </p:nvSpPr>
        <p:spPr>
          <a:xfrm>
            <a:off x="5615250" y="119973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Different Categories of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6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10" name="Google Shape;410;p6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1" name="Google Shape;411;p6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2" name="Google Shape;412;p66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413" name="Google Shape;41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66"/>
          <p:cNvGrpSpPr/>
          <p:nvPr/>
        </p:nvGrpSpPr>
        <p:grpSpPr>
          <a:xfrm>
            <a:off x="3334222" y="2249763"/>
            <a:ext cx="10344406" cy="10084785"/>
            <a:chOff x="6911360" y="1086356"/>
            <a:chExt cx="11259830" cy="10977234"/>
          </a:xfrm>
        </p:grpSpPr>
        <p:grpSp>
          <p:nvGrpSpPr>
            <p:cNvPr id="415" name="Google Shape;415;p66"/>
            <p:cNvGrpSpPr/>
            <p:nvPr/>
          </p:nvGrpSpPr>
          <p:grpSpPr>
            <a:xfrm>
              <a:off x="9653085" y="1086356"/>
              <a:ext cx="5776072" cy="5776072"/>
              <a:chOff x="3619861" y="407378"/>
              <a:chExt cx="2166000" cy="2166000"/>
            </a:xfrm>
          </p:grpSpPr>
          <p:sp>
            <p:nvSpPr>
              <p:cNvPr id="416" name="Google Shape;416;p66"/>
              <p:cNvSpPr/>
              <p:nvPr/>
            </p:nvSpPr>
            <p:spPr>
              <a:xfrm>
                <a:off x="3619861" y="407378"/>
                <a:ext cx="2166000" cy="2166000"/>
              </a:xfrm>
              <a:prstGeom prst="ellipse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66"/>
              <p:cNvSpPr txBox="1"/>
              <p:nvPr/>
            </p:nvSpPr>
            <p:spPr>
              <a:xfrm>
                <a:off x="4024522" y="70773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Financials</a:t>
                </a:r>
                <a:endParaRPr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18" name="Google Shape;418;p66"/>
            <p:cNvGrpSpPr/>
            <p:nvPr/>
          </p:nvGrpSpPr>
          <p:grpSpPr>
            <a:xfrm>
              <a:off x="12395118" y="3048152"/>
              <a:ext cx="5776072" cy="5776072"/>
              <a:chOff x="4648111" y="1143043"/>
              <a:chExt cx="2166000" cy="2166000"/>
            </a:xfrm>
          </p:grpSpPr>
          <p:sp>
            <p:nvSpPr>
              <p:cNvPr id="419" name="Google Shape;419;p66"/>
              <p:cNvSpPr/>
              <p:nvPr/>
            </p:nvSpPr>
            <p:spPr>
              <a:xfrm>
                <a:off x="4648111" y="1143043"/>
                <a:ext cx="2166000" cy="2166000"/>
              </a:xfrm>
              <a:prstGeom prst="ellipse">
                <a:avLst/>
              </a:prstGeom>
              <a:solidFill>
                <a:srgbClr val="0E945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66"/>
              <p:cNvSpPr txBox="1"/>
              <p:nvPr/>
            </p:nvSpPr>
            <p:spPr>
              <a:xfrm>
                <a:off x="4980623" y="1669517"/>
                <a:ext cx="17796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7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Demographics</a:t>
                </a:r>
                <a:endParaRPr sz="3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21" name="Google Shape;421;p66"/>
            <p:cNvGrpSpPr/>
            <p:nvPr/>
          </p:nvGrpSpPr>
          <p:grpSpPr>
            <a:xfrm>
              <a:off x="11303640" y="6287250"/>
              <a:ext cx="5776072" cy="5776072"/>
              <a:chOff x="4238812" y="2357689"/>
              <a:chExt cx="2166000" cy="2166000"/>
            </a:xfrm>
          </p:grpSpPr>
          <p:sp>
            <p:nvSpPr>
              <p:cNvPr id="422" name="Google Shape;422;p66"/>
              <p:cNvSpPr/>
              <p:nvPr/>
            </p:nvSpPr>
            <p:spPr>
              <a:xfrm>
                <a:off x="4238812" y="2357689"/>
                <a:ext cx="2166000" cy="2166000"/>
              </a:xfrm>
              <a:prstGeom prst="ellipse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66"/>
              <p:cNvSpPr txBox="1"/>
              <p:nvPr/>
            </p:nvSpPr>
            <p:spPr>
              <a:xfrm>
                <a:off x="5047891" y="3185187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Clicks</a:t>
                </a:r>
                <a:endParaRPr sz="4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24" name="Google Shape;424;p66"/>
            <p:cNvGrpSpPr/>
            <p:nvPr/>
          </p:nvGrpSpPr>
          <p:grpSpPr>
            <a:xfrm>
              <a:off x="7955303" y="6287517"/>
              <a:ext cx="5776072" cy="5776072"/>
              <a:chOff x="2983201" y="2357790"/>
              <a:chExt cx="2166000" cy="2166000"/>
            </a:xfrm>
          </p:grpSpPr>
          <p:sp>
            <p:nvSpPr>
              <p:cNvPr id="425" name="Google Shape;425;p66"/>
              <p:cNvSpPr/>
              <p:nvPr/>
            </p:nvSpPr>
            <p:spPr>
              <a:xfrm>
                <a:off x="2983201" y="2357790"/>
                <a:ext cx="2166000" cy="2166000"/>
              </a:xfrm>
              <a:prstGeom prst="ellipse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66"/>
              <p:cNvSpPr txBox="1"/>
              <p:nvPr/>
            </p:nvSpPr>
            <p:spPr>
              <a:xfrm>
                <a:off x="3319709" y="3309042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Scientific Data</a:t>
                </a:r>
                <a:endParaRPr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27" name="Google Shape;427;p66"/>
            <p:cNvGrpSpPr/>
            <p:nvPr/>
          </p:nvGrpSpPr>
          <p:grpSpPr>
            <a:xfrm>
              <a:off x="6911360" y="3048070"/>
              <a:ext cx="5776072" cy="5776072"/>
              <a:chOff x="2591728" y="1143012"/>
              <a:chExt cx="2166000" cy="2166000"/>
            </a:xfrm>
          </p:grpSpPr>
          <p:sp>
            <p:nvSpPr>
              <p:cNvPr id="428" name="Google Shape;428;p66"/>
              <p:cNvSpPr/>
              <p:nvPr/>
            </p:nvSpPr>
            <p:spPr>
              <a:xfrm>
                <a:off x="2591728" y="1143012"/>
                <a:ext cx="2166000" cy="2166000"/>
              </a:xfrm>
              <a:prstGeom prst="ellipse">
                <a:avLst/>
              </a:prstGeom>
              <a:solidFill>
                <a:srgbClr val="0B7743"/>
              </a:solidFill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66"/>
              <p:cNvSpPr txBox="1"/>
              <p:nvPr/>
            </p:nvSpPr>
            <p:spPr>
              <a:xfrm>
                <a:off x="3010528" y="1843484"/>
                <a:ext cx="1328400" cy="66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3800" lIns="243800" spcFirstLastPara="1" rIns="243800" wrap="square" tIns="2438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PH" sz="4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Text, Images, Audio, Video</a:t>
                </a:r>
                <a:endParaRPr sz="4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30" name="Google Shape;430;p66"/>
          <p:cNvSpPr txBox="1"/>
          <p:nvPr/>
        </p:nvSpPr>
        <p:spPr>
          <a:xfrm>
            <a:off x="14781699" y="6120200"/>
            <a:ext cx="69270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6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What others can you think of?</a:t>
            </a:r>
            <a:endParaRPr sz="12000">
              <a:solidFill>
                <a:srgbClr val="27287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31" name="Google Shape;43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9400" y="8237000"/>
            <a:ext cx="1678925" cy="16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6"/>
          <p:cNvSpPr txBox="1"/>
          <p:nvPr/>
        </p:nvSpPr>
        <p:spPr>
          <a:xfrm>
            <a:off x="5615250" y="119973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Different Categories of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7"/>
          <p:cNvSpPr txBox="1"/>
          <p:nvPr/>
        </p:nvSpPr>
        <p:spPr>
          <a:xfrm>
            <a:off x="13320425" y="12248825"/>
            <a:ext cx="90507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https://ckeditor.com/cke4/addon/spreadsheet</a:t>
            </a:r>
            <a:endParaRPr i="1" sz="2400">
              <a:solidFill>
                <a:srgbClr val="D82B5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4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https://www.mysqltutorial.org/mysql-sample-database.aspx</a:t>
            </a:r>
            <a:endParaRPr i="1" sz="2400">
              <a:solidFill>
                <a:srgbClr val="D82B5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t/>
            </a:r>
            <a:endParaRPr i="1" sz="2400">
              <a:solidFill>
                <a:srgbClr val="D82B5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8" name="Google Shape;438;p67"/>
          <p:cNvSpPr txBox="1"/>
          <p:nvPr/>
        </p:nvSpPr>
        <p:spPr>
          <a:xfrm>
            <a:off x="9652000" y="8623650"/>
            <a:ext cx="55890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A89"/>
              </a:buClr>
              <a:buSzPts val="3500"/>
              <a:buFont typeface="Avenir"/>
              <a:buNone/>
            </a:pP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Databases allow for </a:t>
            </a:r>
            <a:r>
              <a:rPr b="1" lang="en-PH" sz="4000" u="sng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more </a:t>
            </a: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flexibility and size</a:t>
            </a:r>
            <a:endParaRPr b="1" i="0" sz="4000" u="none" cap="none" strike="noStrike">
              <a:solidFill>
                <a:srgbClr val="283A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9" name="Google Shape;439;p67"/>
          <p:cNvSpPr txBox="1"/>
          <p:nvPr/>
        </p:nvSpPr>
        <p:spPr>
          <a:xfrm>
            <a:off x="2275225" y="8681994"/>
            <a:ext cx="5079900" cy="16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A89"/>
              </a:buClr>
              <a:buSzPts val="4000"/>
              <a:buFont typeface="Avenir"/>
              <a:buNone/>
            </a:pP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Spreadsheets are one starting point</a:t>
            </a:r>
            <a:endParaRPr b="1" i="0" sz="4000" u="none" cap="none" strike="noStrike">
              <a:solidFill>
                <a:srgbClr val="283A8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0" name="Google Shape;440;p67"/>
          <p:cNvSpPr txBox="1"/>
          <p:nvPr/>
        </p:nvSpPr>
        <p:spPr>
          <a:xfrm>
            <a:off x="16973524" y="8682000"/>
            <a:ext cx="5397600" cy="2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177"/>
              </a:buClr>
              <a:buSzPts val="3500"/>
              <a:buFont typeface="Avenir"/>
              <a:buNone/>
            </a:pP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Data lakes allow for </a:t>
            </a:r>
            <a:r>
              <a:rPr b="1" lang="en-PH" sz="4000" u="sng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max </a:t>
            </a:r>
            <a:r>
              <a:rPr b="1" lang="en-PH" sz="4000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rPr>
              <a:t>flexibility and size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TheWomen_blacktext (2) (1).png" id="441" name="Google Shape;44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6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43" name="Google Shape;443;p6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4" name="Google Shape;444;p6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45" name="Google Shape;445;p67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6" name="Google Shape;44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3037" y="3530425"/>
            <a:ext cx="6604276" cy="4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20799" y="3100613"/>
            <a:ext cx="6263049" cy="50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973525" y="2852975"/>
            <a:ext cx="5498550" cy="54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8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Understanding Sizes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4" name="Google Shape;454;p68"/>
          <p:cNvSpPr txBox="1"/>
          <p:nvPr/>
        </p:nvSpPr>
        <p:spPr>
          <a:xfrm>
            <a:off x="5374644" y="3917841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400"/>
              <a:buFont typeface="Avenir"/>
              <a:buChar char="✖"/>
            </a:pPr>
            <a:r>
              <a:rPr b="0" i="0" lang="en-PH" sz="34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The size can give an idea of amount of data that can be processed as well as potential challenges it might give</a:t>
            </a:r>
            <a:endParaRPr sz="1200"/>
          </a:p>
          <a:p>
            <a:pPr indent="-444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400"/>
              <a:buFont typeface="Avenir"/>
              <a:buChar char="✖"/>
            </a:pPr>
            <a:r>
              <a:rPr b="0" i="0" lang="en-PH" sz="34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Dataset size is expressed in data points ie. Lines, rows and/ or columns depending on the structure of the data you are analyzing</a:t>
            </a:r>
            <a:endParaRPr sz="1200"/>
          </a:p>
          <a:p>
            <a:pPr indent="-444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400"/>
              <a:buFont typeface="Avenir"/>
              <a:buChar char="✖"/>
            </a:pPr>
            <a:r>
              <a:rPr b="0" i="0" lang="en-PH" sz="34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Size can also be expressed in terms of storage consumption</a:t>
            </a:r>
            <a:endParaRPr sz="1200"/>
          </a:p>
        </p:txBody>
      </p:sp>
      <p:pic>
        <p:nvPicPr>
          <p:cNvPr descr="ForTheWomen_blacktext (2) (1).png" id="455" name="Google Shape;45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6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57" name="Google Shape;457;p6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8" name="Google Shape;458;p6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59" name="Google Shape;459;p68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7986" y="7231840"/>
            <a:ext cx="14748028" cy="5804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6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66" name="Google Shape;466;p6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7" name="Google Shape;467;p6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68" name="Google Shape;468;p69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450" y="1992349"/>
            <a:ext cx="17922324" cy="111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9"/>
          <p:cNvSpPr txBox="1"/>
          <p:nvPr/>
        </p:nvSpPr>
        <p:spPr>
          <a:xfrm>
            <a:off x="12231177" y="12956613"/>
            <a:ext cx="8448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17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https://www.visualcapitalist.com/how-much-data-is-generated-each-day/</a:t>
            </a:r>
            <a:endParaRPr i="1" sz="15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69"/>
          <p:cNvSpPr txBox="1"/>
          <p:nvPr/>
        </p:nvSpPr>
        <p:spPr>
          <a:xfrm>
            <a:off x="14973475" y="1339850"/>
            <a:ext cx="5706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50">
                <a:solidFill>
                  <a:schemeClr val="dk1"/>
                </a:solidFill>
                <a:highlight>
                  <a:srgbClr val="FFFFFF"/>
                </a:highlight>
              </a:rPr>
              <a:t>Published 4 years ago on April 15, 2019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7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78" name="Google Shape;478;p7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9" name="Google Shape;479;p7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80" name="Google Shape;480;p70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481" name="Google Shape;48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306" y="2191129"/>
            <a:ext cx="20905876" cy="10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0"/>
          <p:cNvSpPr txBox="1"/>
          <p:nvPr/>
        </p:nvSpPr>
        <p:spPr>
          <a:xfrm>
            <a:off x="5615250" y="119973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Properties of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/>
          <p:nvPr/>
        </p:nvSpPr>
        <p:spPr>
          <a:xfrm>
            <a:off x="4633501" y="2111250"/>
            <a:ext cx="16893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Example: People Data stored in Excel tables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489" name="Google Shape;4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7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491" name="Google Shape;491;p7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92" name="Google Shape;492;p7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93" name="Google Shape;493;p71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6380" y="4224861"/>
            <a:ext cx="17538644" cy="808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38" y="3535652"/>
            <a:ext cx="19452525" cy="8540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TheWomen_blacktext (2) (1).png" id="500" name="Google Shape;50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7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502" name="Google Shape;502;p7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03" name="Google Shape;503;p7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04" name="Google Shape;504;p72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72"/>
          <p:cNvSpPr txBox="1"/>
          <p:nvPr/>
        </p:nvSpPr>
        <p:spPr>
          <a:xfrm>
            <a:off x="5805375" y="2996488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Data Increases in Value →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3"/>
          <p:cNvSpPr txBox="1"/>
          <p:nvPr/>
        </p:nvSpPr>
        <p:spPr>
          <a:xfrm>
            <a:off x="1088100" y="560625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MANAGEMENT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511" name="Google Shape;51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56"/>
          <p:cNvGrpSpPr/>
          <p:nvPr/>
        </p:nvGrpSpPr>
        <p:grpSpPr>
          <a:xfrm>
            <a:off x="-8552350" y="1481018"/>
            <a:ext cx="19176288" cy="12213000"/>
            <a:chOff x="-10254999" y="-1566983"/>
            <a:chExt cx="19176288" cy="12213000"/>
          </a:xfrm>
        </p:grpSpPr>
        <p:sp>
          <p:nvSpPr>
            <p:cNvPr id="236" name="Google Shape;236;p56"/>
            <p:cNvSpPr/>
            <p:nvPr/>
          </p:nvSpPr>
          <p:spPr>
            <a:xfrm>
              <a:off x="-10254999" y="-1566983"/>
              <a:ext cx="12213000" cy="12213000"/>
            </a:xfrm>
            <a:prstGeom prst="blockArc">
              <a:avLst>
                <a:gd fmla="val 18900000" name="adj1"/>
                <a:gd fmla="val 2700000" name="adj2"/>
                <a:gd fmla="val 146" name="adj3"/>
              </a:avLst>
            </a:prstGeom>
            <a:noFill/>
            <a:ln cap="flat" cmpd="sng" w="25400">
              <a:solidFill>
                <a:srgbClr val="4A4A4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6"/>
            <p:cNvSpPr/>
            <p:nvPr/>
          </p:nvSpPr>
          <p:spPr>
            <a:xfrm>
              <a:off x="636890" y="412730"/>
              <a:ext cx="8284200" cy="825000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6"/>
            <p:cNvSpPr txBox="1"/>
            <p:nvPr/>
          </p:nvSpPr>
          <p:spPr>
            <a:xfrm>
              <a:off x="636890" y="412730"/>
              <a:ext cx="82842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600" lIns="654925" spcFirstLastPara="1" rIns="101600" wrap="square" tIns="101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PH" sz="4000" u="none" cap="none" strike="noStrike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Business Problem Framing</a:t>
              </a:r>
              <a:endParaRPr b="0" i="0" sz="4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9" name="Google Shape;239;p56"/>
            <p:cNvSpPr/>
            <p:nvPr/>
          </p:nvSpPr>
          <p:spPr>
            <a:xfrm>
              <a:off x="121204" y="309593"/>
              <a:ext cx="1031400" cy="103140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6"/>
            <p:cNvSpPr/>
            <p:nvPr/>
          </p:nvSpPr>
          <p:spPr>
            <a:xfrm>
              <a:off x="1384089" y="1651102"/>
              <a:ext cx="7537200" cy="825000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6"/>
            <p:cNvSpPr txBox="1"/>
            <p:nvPr/>
          </p:nvSpPr>
          <p:spPr>
            <a:xfrm>
              <a:off x="1384089" y="1651102"/>
              <a:ext cx="75372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600" lIns="654925" spcFirstLastPara="1" rIns="101600" wrap="square" tIns="101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PH" sz="4000" u="none" cap="none" strike="noStrike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Analytics Problem Framing</a:t>
              </a:r>
              <a:endParaRPr b="0" i="0" sz="4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2" name="Google Shape;242;p56"/>
            <p:cNvSpPr/>
            <p:nvPr/>
          </p:nvSpPr>
          <p:spPr>
            <a:xfrm>
              <a:off x="868404" y="1547965"/>
              <a:ext cx="1031400" cy="103140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6"/>
            <p:cNvSpPr/>
            <p:nvPr/>
          </p:nvSpPr>
          <p:spPr>
            <a:xfrm>
              <a:off x="1793551" y="2888567"/>
              <a:ext cx="7127700" cy="825000"/>
            </a:xfrm>
            <a:prstGeom prst="rect">
              <a:avLst/>
            </a:prstGeom>
            <a:solidFill>
              <a:srgbClr val="87AAD6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6"/>
            <p:cNvSpPr txBox="1"/>
            <p:nvPr/>
          </p:nvSpPr>
          <p:spPr>
            <a:xfrm>
              <a:off x="1793551" y="2888567"/>
              <a:ext cx="71277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600" lIns="654925" spcFirstLastPara="1" rIns="101600" wrap="square" tIns="101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PH" sz="4000" u="none" cap="none" strike="noStrike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Data Requirements</a:t>
              </a:r>
              <a:endParaRPr b="0" i="0" sz="4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5" name="Google Shape;245;p56"/>
            <p:cNvSpPr/>
            <p:nvPr/>
          </p:nvSpPr>
          <p:spPr>
            <a:xfrm>
              <a:off x="1277865" y="2785429"/>
              <a:ext cx="1031400" cy="103140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6"/>
            <p:cNvSpPr/>
            <p:nvPr/>
          </p:nvSpPr>
          <p:spPr>
            <a:xfrm>
              <a:off x="1924288" y="4126939"/>
              <a:ext cx="6996900" cy="825000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6"/>
            <p:cNvSpPr txBox="1"/>
            <p:nvPr/>
          </p:nvSpPr>
          <p:spPr>
            <a:xfrm>
              <a:off x="1924288" y="4126939"/>
              <a:ext cx="69969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600" lIns="654925" spcFirstLastPara="1" rIns="101600" wrap="square" tIns="101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PH" sz="4000" u="none" cap="none" strike="noStrike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Methodology Selection </a:t>
              </a:r>
              <a:endParaRPr b="0" i="0" sz="4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8" name="Google Shape;248;p56"/>
            <p:cNvSpPr/>
            <p:nvPr/>
          </p:nvSpPr>
          <p:spPr>
            <a:xfrm>
              <a:off x="1408603" y="4023802"/>
              <a:ext cx="1031400" cy="103140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6"/>
            <p:cNvSpPr/>
            <p:nvPr/>
          </p:nvSpPr>
          <p:spPr>
            <a:xfrm>
              <a:off x="1793551" y="5365311"/>
              <a:ext cx="7127700" cy="825000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6"/>
            <p:cNvSpPr txBox="1"/>
            <p:nvPr/>
          </p:nvSpPr>
          <p:spPr>
            <a:xfrm>
              <a:off x="1793551" y="5365311"/>
              <a:ext cx="71277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600" lIns="654925" spcFirstLastPara="1" rIns="101600" wrap="square" tIns="101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PH" sz="4000" u="none" cap="none" strike="noStrike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Model building</a:t>
              </a:r>
              <a:endParaRPr b="0" i="0" sz="4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1" name="Google Shape;251;p56"/>
            <p:cNvSpPr/>
            <p:nvPr/>
          </p:nvSpPr>
          <p:spPr>
            <a:xfrm>
              <a:off x="1277865" y="5262174"/>
              <a:ext cx="1031400" cy="103140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6"/>
            <p:cNvSpPr/>
            <p:nvPr/>
          </p:nvSpPr>
          <p:spPr>
            <a:xfrm>
              <a:off x="1384089" y="6602776"/>
              <a:ext cx="7537200" cy="825000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6"/>
            <p:cNvSpPr txBox="1"/>
            <p:nvPr/>
          </p:nvSpPr>
          <p:spPr>
            <a:xfrm>
              <a:off x="1384089" y="6602776"/>
              <a:ext cx="75372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600" lIns="654925" spcFirstLastPara="1" rIns="101600" wrap="square" tIns="101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PH" sz="4000" u="none" cap="none" strike="noStrike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Deployment</a:t>
              </a:r>
              <a:endParaRPr b="0" i="0" sz="4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4" name="Google Shape;254;p56"/>
            <p:cNvSpPr/>
            <p:nvPr/>
          </p:nvSpPr>
          <p:spPr>
            <a:xfrm>
              <a:off x="868404" y="6499638"/>
              <a:ext cx="1031400" cy="103140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6"/>
            <p:cNvSpPr/>
            <p:nvPr/>
          </p:nvSpPr>
          <p:spPr>
            <a:xfrm>
              <a:off x="636890" y="7841148"/>
              <a:ext cx="8284200" cy="825000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6"/>
            <p:cNvSpPr txBox="1"/>
            <p:nvPr/>
          </p:nvSpPr>
          <p:spPr>
            <a:xfrm>
              <a:off x="636890" y="7841148"/>
              <a:ext cx="8284200" cy="8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600" lIns="654925" spcFirstLastPara="1" rIns="101600" wrap="square" tIns="1016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PH" sz="4000" u="none" cap="none" strike="noStrike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Model Lifecycle Management</a:t>
              </a:r>
              <a:endParaRPr b="0" i="0" sz="4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7" name="Google Shape;257;p56"/>
            <p:cNvSpPr/>
            <p:nvPr/>
          </p:nvSpPr>
          <p:spPr>
            <a:xfrm>
              <a:off x="121204" y="7738011"/>
              <a:ext cx="1031400" cy="1031400"/>
            </a:xfrm>
            <a:prstGeom prst="ellipse">
              <a:avLst/>
            </a:prstGeom>
            <a:solidFill>
              <a:schemeClr val="lt2"/>
            </a:solidFill>
            <a:ln cap="flat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56"/>
          <p:cNvSpPr/>
          <p:nvPr/>
        </p:nvSpPr>
        <p:spPr>
          <a:xfrm>
            <a:off x="11297352" y="1733520"/>
            <a:ext cx="12502500" cy="10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00" spcFirstLastPara="1" rIns="91400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PH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activity identifies </a:t>
            </a:r>
            <a:r>
              <a:rPr b="0" i="0" lang="en-PH" sz="45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data that will support the analytics objectives</a:t>
            </a:r>
            <a:r>
              <a:rPr b="0" i="0" lang="en-PH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from how the data needs to be extracted, cleansed, transformed and handled for analysis, to studying how data points may be related that could inform the final analytics models.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PH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and prioritize data needs and resources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PH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means of data collection and acquisition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PH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how and why to harmonize, rescale, clean and share data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PH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ways of discovering relationships in the data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PH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the documentation and reporting of findings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Char char="•"/>
            </a:pPr>
            <a:r>
              <a:rPr b="0" i="0" lang="en-PH" sz="4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data analysis results to refine business and analytics problem statements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56"/>
          <p:cNvGrpSpPr/>
          <p:nvPr/>
        </p:nvGrpSpPr>
        <p:grpSpPr>
          <a:xfrm>
            <a:off x="-3712" y="766059"/>
            <a:ext cx="8397570" cy="1073882"/>
            <a:chOff x="0" y="0"/>
            <a:chExt cx="10500900" cy="1073882"/>
          </a:xfrm>
        </p:grpSpPr>
        <p:sp>
          <p:nvSpPr>
            <p:cNvPr id="260" name="Google Shape;260;p56"/>
            <p:cNvSpPr/>
            <p:nvPr/>
          </p:nvSpPr>
          <p:spPr>
            <a:xfrm>
              <a:off x="0" y="0"/>
              <a:ext cx="105009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Avenir"/>
                <a:buNone/>
              </a:pPr>
              <a:r>
                <a:t/>
              </a:r>
              <a:endParaRPr b="1" i="0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1" name="Google Shape;261;p56"/>
            <p:cNvSpPr/>
            <p:nvPr/>
          </p:nvSpPr>
          <p:spPr>
            <a:xfrm>
              <a:off x="0" y="949682"/>
              <a:ext cx="105009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900"/>
                <a:buFont typeface="Avenir"/>
                <a:buNone/>
              </a:pPr>
              <a:r>
                <a:t/>
              </a:r>
              <a:endParaRPr b="1" i="0" sz="2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62" name="Google Shape;262;p56"/>
          <p:cNvSpPr txBox="1"/>
          <p:nvPr/>
        </p:nvSpPr>
        <p:spPr>
          <a:xfrm>
            <a:off x="786476" y="943806"/>
            <a:ext cx="83976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Analytics Process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4"/>
          <p:cNvSpPr txBox="1"/>
          <p:nvPr/>
        </p:nvSpPr>
        <p:spPr>
          <a:xfrm>
            <a:off x="1088100" y="800383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Management comprises all disciplines related to managing data as a valuable resource.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517" name="Google Shape;51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servation Conversations | Earthfire Institute" id="518" name="Google Shape;51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2082" y="5714905"/>
            <a:ext cx="10796953" cy="720071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4"/>
          <p:cNvSpPr txBox="1"/>
          <p:nvPr/>
        </p:nvSpPr>
        <p:spPr>
          <a:xfrm>
            <a:off x="17443938" y="7666893"/>
            <a:ext cx="6594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P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 your eyes and imagine this young fragile plant is our DATA.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P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we need to do to manage and take care of it?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PH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Plantita / Plantito data scientists, probably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524" name="Google Shape;5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75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526" name="Google Shape;526;p75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27" name="Google Shape;527;p75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28" name="Google Shape;528;p75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9" name="Google Shape;52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907" y="-6929"/>
            <a:ext cx="14594462" cy="1372292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5"/>
          <p:cNvSpPr/>
          <p:nvPr/>
        </p:nvSpPr>
        <p:spPr>
          <a:xfrm>
            <a:off x="8264383" y="1335482"/>
            <a:ext cx="13821600" cy="380400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5"/>
          <p:cNvSpPr/>
          <p:nvPr/>
        </p:nvSpPr>
        <p:spPr>
          <a:xfrm>
            <a:off x="8264383" y="3211175"/>
            <a:ext cx="13821600" cy="380400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75"/>
          <p:cNvSpPr/>
          <p:nvPr/>
        </p:nvSpPr>
        <p:spPr>
          <a:xfrm>
            <a:off x="8264383" y="4453821"/>
            <a:ext cx="13821600" cy="380400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5"/>
          <p:cNvSpPr/>
          <p:nvPr/>
        </p:nvSpPr>
        <p:spPr>
          <a:xfrm>
            <a:off x="8264383" y="5776441"/>
            <a:ext cx="13821600" cy="380400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5"/>
          <p:cNvSpPr/>
          <p:nvPr/>
        </p:nvSpPr>
        <p:spPr>
          <a:xfrm>
            <a:off x="8264383" y="6280533"/>
            <a:ext cx="13821600" cy="380400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8264383" y="6660190"/>
            <a:ext cx="13821600" cy="380400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75"/>
          <p:cNvSpPr/>
          <p:nvPr/>
        </p:nvSpPr>
        <p:spPr>
          <a:xfrm>
            <a:off x="8264383" y="8501662"/>
            <a:ext cx="13821600" cy="380400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75"/>
          <p:cNvSpPr/>
          <p:nvPr/>
        </p:nvSpPr>
        <p:spPr>
          <a:xfrm>
            <a:off x="8264383" y="8881921"/>
            <a:ext cx="13821600" cy="380400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5"/>
          <p:cNvSpPr/>
          <p:nvPr/>
        </p:nvSpPr>
        <p:spPr>
          <a:xfrm>
            <a:off x="8264383" y="9374804"/>
            <a:ext cx="13821600" cy="380400"/>
          </a:xfrm>
          <a:prstGeom prst="rect">
            <a:avLst/>
          </a:prstGeom>
          <a:noFill/>
          <a:ln cap="flat" cmpd="sng" w="25400">
            <a:solidFill>
              <a:srgbClr val="BA4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6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Data Lifecycle</a:t>
            </a:r>
            <a:endParaRPr b="1" i="0" sz="6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544" name="Google Shape;54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7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546" name="Google Shape;546;p7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47" name="Google Shape;547;p7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48" name="Google Shape;548;p76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49" name="Google Shape;549;p76"/>
          <p:cNvGrpSpPr/>
          <p:nvPr/>
        </p:nvGrpSpPr>
        <p:grpSpPr>
          <a:xfrm>
            <a:off x="7365292" y="3810463"/>
            <a:ext cx="9653381" cy="8343295"/>
            <a:chOff x="2039108" y="3504"/>
            <a:chExt cx="9653381" cy="8343295"/>
          </a:xfrm>
        </p:grpSpPr>
        <p:sp>
          <p:nvSpPr>
            <p:cNvPr id="550" name="Google Shape;550;p76"/>
            <p:cNvSpPr/>
            <p:nvPr/>
          </p:nvSpPr>
          <p:spPr>
            <a:xfrm>
              <a:off x="5474549" y="3504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76"/>
            <p:cNvSpPr txBox="1"/>
            <p:nvPr/>
          </p:nvSpPr>
          <p:spPr>
            <a:xfrm>
              <a:off x="5562840" y="91795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Generation / Collection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is “born” and need to be collected and stored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76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89296" y="7638"/>
                  </a:moveTo>
                  <a:lnTo>
                    <a:pt x="89296" y="7638"/>
                  </a:lnTo>
                  <a:cubicBezTo>
                    <a:pt x="95462" y="11088"/>
                    <a:pt x="100970" y="15599"/>
                    <a:pt x="105566" y="2096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76"/>
            <p:cNvSpPr/>
            <p:nvPr/>
          </p:nvSpPr>
          <p:spPr>
            <a:xfrm>
              <a:off x="8909989" y="2499497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76"/>
            <p:cNvSpPr txBox="1"/>
            <p:nvPr/>
          </p:nvSpPr>
          <p:spPr>
            <a:xfrm>
              <a:off x="8998280" y="2587788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Cleansing / Preparation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Once gathered, data needs to be “prepared” for use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5" name="Google Shape;555;p76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119856" y="64155"/>
                  </a:moveTo>
                  <a:cubicBezTo>
                    <a:pt x="119307" y="72071"/>
                    <a:pt x="117192" y="79800"/>
                    <a:pt x="113635" y="86893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76"/>
            <p:cNvSpPr/>
            <p:nvPr/>
          </p:nvSpPr>
          <p:spPr>
            <a:xfrm>
              <a:off x="7597767" y="6538099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76"/>
            <p:cNvSpPr txBox="1"/>
            <p:nvPr/>
          </p:nvSpPr>
          <p:spPr>
            <a:xfrm>
              <a:off x="7686058" y="6626390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Sharing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is shared to users for reporting, analysis, or further collection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76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67361" y="119547"/>
                  </a:moveTo>
                  <a:cubicBezTo>
                    <a:pt x="62472" y="120151"/>
                    <a:pt x="57528" y="120151"/>
                    <a:pt x="52639" y="11954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76"/>
            <p:cNvSpPr/>
            <p:nvPr/>
          </p:nvSpPr>
          <p:spPr>
            <a:xfrm>
              <a:off x="3351330" y="6538099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0" name="Google Shape;560;p76"/>
            <p:cNvSpPr txBox="1"/>
            <p:nvPr/>
          </p:nvSpPr>
          <p:spPr>
            <a:xfrm>
              <a:off x="3439621" y="6626390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Analysis / Processing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is transformed for use towards specific business problems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1" name="Google Shape;561;p76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6365" y="86893"/>
                  </a:moveTo>
                  <a:lnTo>
                    <a:pt x="6365" y="86893"/>
                  </a:lnTo>
                  <a:cubicBezTo>
                    <a:pt x="2808" y="79799"/>
                    <a:pt x="694" y="72071"/>
                    <a:pt x="144" y="6415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76"/>
            <p:cNvSpPr/>
            <p:nvPr/>
          </p:nvSpPr>
          <p:spPr>
            <a:xfrm>
              <a:off x="2039108" y="2499497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76"/>
            <p:cNvSpPr txBox="1"/>
            <p:nvPr/>
          </p:nvSpPr>
          <p:spPr>
            <a:xfrm>
              <a:off x="2127399" y="2587788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  <a:endParaRPr>
                <a:solidFill>
                  <a:schemeClr val="dk1"/>
                </a:solidFill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b="0" i="0" lang="en-PH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Processed data / information / knowledge is accessed by end user applications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76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14434" y="20965"/>
                  </a:moveTo>
                  <a:lnTo>
                    <a:pt x="14434" y="20965"/>
                  </a:lnTo>
                  <a:cubicBezTo>
                    <a:pt x="19031" y="15599"/>
                    <a:pt x="24539" y="11088"/>
                    <a:pt x="30704" y="76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81208_125502.jpg" id="569" name="Google Shape;56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667" y="-2133600"/>
            <a:ext cx="24443331" cy="1833249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7"/>
          <p:cNvSpPr/>
          <p:nvPr/>
        </p:nvSpPr>
        <p:spPr>
          <a:xfrm>
            <a:off x="0" y="-25400"/>
            <a:ext cx="24384000" cy="13766700"/>
          </a:xfrm>
          <a:prstGeom prst="rect">
            <a:avLst/>
          </a:prstGeom>
          <a:gradFill>
            <a:gsLst>
              <a:gs pos="0">
                <a:srgbClr val="229FFF">
                  <a:alpha val="54901"/>
                </a:srgbClr>
              </a:gs>
              <a:gs pos="100000">
                <a:srgbClr val="744BBA">
                  <a:alpha val="5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nir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1" name="Google Shape;571;p77"/>
          <p:cNvSpPr txBox="1"/>
          <p:nvPr/>
        </p:nvSpPr>
        <p:spPr>
          <a:xfrm>
            <a:off x="2866530" y="2922761"/>
            <a:ext cx="186510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lang="en-PH" sz="9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Data is the new oil?</a:t>
            </a:r>
            <a:endParaRPr sz="9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t/>
            </a:r>
            <a:endParaRPr sz="7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lang="en-PH" sz="7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What do you think?</a:t>
            </a:r>
            <a:endParaRPr sz="7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572" name="Google Shape;572;p7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573" name="Google Shape;573;p7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4" name="Google Shape;574;p7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75" name="Google Shape;575;p77"/>
          <p:cNvSpPr txBox="1"/>
          <p:nvPr/>
        </p:nvSpPr>
        <p:spPr>
          <a:xfrm>
            <a:off x="328050" y="822266"/>
            <a:ext cx="3429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BUZZWORD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580" name="Google Shape;58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7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582" name="Google Shape;582;p7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83" name="Google Shape;583;p7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84" name="Google Shape;584;p78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78"/>
          <p:cNvSpPr txBox="1"/>
          <p:nvPr/>
        </p:nvSpPr>
        <p:spPr>
          <a:xfrm>
            <a:off x="5161085" y="2183782"/>
            <a:ext cx="140619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BIG PICTURE</a:t>
            </a:r>
            <a:endParaRPr/>
          </a:p>
        </p:txBody>
      </p:sp>
      <p:grpSp>
        <p:nvGrpSpPr>
          <p:cNvPr id="586" name="Google Shape;586;p78"/>
          <p:cNvGrpSpPr/>
          <p:nvPr/>
        </p:nvGrpSpPr>
        <p:grpSpPr>
          <a:xfrm>
            <a:off x="2022800" y="8414531"/>
            <a:ext cx="20725244" cy="2648248"/>
            <a:chOff x="569" y="2790746"/>
            <a:chExt cx="20725244" cy="2648248"/>
          </a:xfrm>
        </p:grpSpPr>
        <p:sp>
          <p:nvSpPr>
            <p:cNvPr id="587" name="Google Shape;587;p78"/>
            <p:cNvSpPr/>
            <p:nvPr/>
          </p:nvSpPr>
          <p:spPr>
            <a:xfrm>
              <a:off x="15659412" y="3885005"/>
              <a:ext cx="3972300" cy="459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88" name="Google Shape;588;p78"/>
            <p:cNvSpPr/>
            <p:nvPr/>
          </p:nvSpPr>
          <p:spPr>
            <a:xfrm>
              <a:off x="15659412" y="3885005"/>
              <a:ext cx="1324200" cy="459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89" name="Google Shape;589;p78"/>
            <p:cNvSpPr/>
            <p:nvPr/>
          </p:nvSpPr>
          <p:spPr>
            <a:xfrm>
              <a:off x="14335359" y="3885005"/>
              <a:ext cx="1324200" cy="459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90" name="Google Shape;590;p78"/>
            <p:cNvSpPr/>
            <p:nvPr/>
          </p:nvSpPr>
          <p:spPr>
            <a:xfrm>
              <a:off x="11687253" y="3885005"/>
              <a:ext cx="3972300" cy="459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91" name="Google Shape;591;p78"/>
            <p:cNvSpPr/>
            <p:nvPr/>
          </p:nvSpPr>
          <p:spPr>
            <a:xfrm>
              <a:off x="5066987" y="3885005"/>
              <a:ext cx="3972300" cy="459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92" name="Google Shape;592;p78"/>
            <p:cNvSpPr/>
            <p:nvPr/>
          </p:nvSpPr>
          <p:spPr>
            <a:xfrm>
              <a:off x="5066987" y="3885005"/>
              <a:ext cx="1324200" cy="459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93" name="Google Shape;593;p78"/>
            <p:cNvSpPr/>
            <p:nvPr/>
          </p:nvSpPr>
          <p:spPr>
            <a:xfrm>
              <a:off x="3742934" y="3885005"/>
              <a:ext cx="1324200" cy="459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94" name="Google Shape;594;p78"/>
            <p:cNvSpPr/>
            <p:nvPr/>
          </p:nvSpPr>
          <p:spPr>
            <a:xfrm>
              <a:off x="1094828" y="3885005"/>
              <a:ext cx="3972300" cy="459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95" name="Google Shape;595;p78"/>
            <p:cNvSpPr/>
            <p:nvPr/>
          </p:nvSpPr>
          <p:spPr>
            <a:xfrm>
              <a:off x="3972728" y="2790746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8"/>
            <p:cNvSpPr txBox="1"/>
            <p:nvPr/>
          </p:nvSpPr>
          <p:spPr>
            <a:xfrm>
              <a:off x="3972728" y="2790746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Upstream</a:t>
              </a:r>
              <a:endPara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8"/>
            <p:cNvSpPr/>
            <p:nvPr/>
          </p:nvSpPr>
          <p:spPr>
            <a:xfrm>
              <a:off x="569" y="4344594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8"/>
            <p:cNvSpPr txBox="1"/>
            <p:nvPr/>
          </p:nvSpPr>
          <p:spPr>
            <a:xfrm>
              <a:off x="569" y="4344594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Find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9" name="Google Shape;599;p78"/>
            <p:cNvSpPr/>
            <p:nvPr/>
          </p:nvSpPr>
          <p:spPr>
            <a:xfrm>
              <a:off x="2648675" y="4344594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8"/>
            <p:cNvSpPr txBox="1"/>
            <p:nvPr/>
          </p:nvSpPr>
          <p:spPr>
            <a:xfrm>
              <a:off x="2648675" y="4344594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Collect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1" name="Google Shape;601;p78"/>
            <p:cNvSpPr/>
            <p:nvPr/>
          </p:nvSpPr>
          <p:spPr>
            <a:xfrm>
              <a:off x="5296781" y="4344594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8"/>
            <p:cNvSpPr txBox="1"/>
            <p:nvPr/>
          </p:nvSpPr>
          <p:spPr>
            <a:xfrm>
              <a:off x="5296781" y="4344594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Clean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3" name="Google Shape;603;p78"/>
            <p:cNvSpPr/>
            <p:nvPr/>
          </p:nvSpPr>
          <p:spPr>
            <a:xfrm>
              <a:off x="7944888" y="4344594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8"/>
            <p:cNvSpPr txBox="1"/>
            <p:nvPr/>
          </p:nvSpPr>
          <p:spPr>
            <a:xfrm>
              <a:off x="7944888" y="4344594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Store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5" name="Google Shape;605;p78"/>
            <p:cNvSpPr/>
            <p:nvPr/>
          </p:nvSpPr>
          <p:spPr>
            <a:xfrm>
              <a:off x="14565153" y="2790746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8"/>
            <p:cNvSpPr txBox="1"/>
            <p:nvPr/>
          </p:nvSpPr>
          <p:spPr>
            <a:xfrm>
              <a:off x="14565153" y="2790746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Downstream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7" name="Google Shape;607;p78"/>
            <p:cNvSpPr/>
            <p:nvPr/>
          </p:nvSpPr>
          <p:spPr>
            <a:xfrm>
              <a:off x="10592994" y="4344594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8"/>
            <p:cNvSpPr txBox="1"/>
            <p:nvPr/>
          </p:nvSpPr>
          <p:spPr>
            <a:xfrm>
              <a:off x="10592994" y="4344594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Process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9" name="Google Shape;609;p78"/>
            <p:cNvSpPr/>
            <p:nvPr/>
          </p:nvSpPr>
          <p:spPr>
            <a:xfrm>
              <a:off x="13241100" y="4344594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8"/>
            <p:cNvSpPr txBox="1"/>
            <p:nvPr/>
          </p:nvSpPr>
          <p:spPr>
            <a:xfrm>
              <a:off x="13241100" y="4344594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-PH" sz="3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1" name="Google Shape;611;p78"/>
            <p:cNvSpPr/>
            <p:nvPr/>
          </p:nvSpPr>
          <p:spPr>
            <a:xfrm>
              <a:off x="15889206" y="4344594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8"/>
            <p:cNvSpPr txBox="1"/>
            <p:nvPr/>
          </p:nvSpPr>
          <p:spPr>
            <a:xfrm>
              <a:off x="15889206" y="4344594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lang="en-PH" sz="3000">
                  <a:solidFill>
                    <a:schemeClr val="dk1"/>
                  </a:solidFill>
                </a:rPr>
                <a:t>Govern the data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3" name="Google Shape;613;p78"/>
            <p:cNvSpPr/>
            <p:nvPr/>
          </p:nvSpPr>
          <p:spPr>
            <a:xfrm>
              <a:off x="18537313" y="4344594"/>
              <a:ext cx="2188500" cy="10944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8"/>
            <p:cNvSpPr txBox="1"/>
            <p:nvPr/>
          </p:nvSpPr>
          <p:spPr>
            <a:xfrm>
              <a:off x="18537313" y="4344594"/>
              <a:ext cx="2188500" cy="10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-PH" sz="3000">
                  <a:solidFill>
                    <a:schemeClr val="dk1"/>
                  </a:solidFill>
                </a:rPr>
                <a:t>Analyze the data</a:t>
              </a:r>
              <a:endParaRPr sz="3000">
                <a:solidFill>
                  <a:schemeClr val="dk1"/>
                </a:solidFill>
              </a:endParaRPr>
            </a:p>
          </p:txBody>
        </p:sp>
      </p:grpSp>
      <p:pic>
        <p:nvPicPr>
          <p:cNvPr descr="Data is the new oil, especially in Oil and Gas" id="615" name="Google Shape;61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7741" y="4044168"/>
            <a:ext cx="8406035" cy="4203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tural gas explained - U.S. Energy Information Administration (EIA)" id="616" name="Google Shape;61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14456" y="3802835"/>
            <a:ext cx="7502828" cy="431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9"/>
          <p:cNvSpPr txBox="1"/>
          <p:nvPr/>
        </p:nvSpPr>
        <p:spPr>
          <a:xfrm>
            <a:off x="1088100" y="271110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Upstream Journey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622" name="Google Shape;62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 is the new oil, especially in Oil and Gas" id="623" name="Google Shape;62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2886" y="4718501"/>
            <a:ext cx="11502329" cy="575116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9"/>
          <p:cNvSpPr/>
          <p:nvPr/>
        </p:nvSpPr>
        <p:spPr>
          <a:xfrm>
            <a:off x="12184056" y="11675515"/>
            <a:ext cx="3972300" cy="45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79"/>
          <p:cNvSpPr/>
          <p:nvPr/>
        </p:nvSpPr>
        <p:spPr>
          <a:xfrm>
            <a:off x="12184056" y="11675515"/>
            <a:ext cx="1324200" cy="45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79"/>
          <p:cNvSpPr/>
          <p:nvPr/>
        </p:nvSpPr>
        <p:spPr>
          <a:xfrm>
            <a:off x="10860003" y="11675515"/>
            <a:ext cx="1324200" cy="4596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79"/>
          <p:cNvSpPr/>
          <p:nvPr/>
        </p:nvSpPr>
        <p:spPr>
          <a:xfrm>
            <a:off x="8211897" y="11675515"/>
            <a:ext cx="3972300" cy="4596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79"/>
          <p:cNvSpPr/>
          <p:nvPr/>
        </p:nvSpPr>
        <p:spPr>
          <a:xfrm>
            <a:off x="11089797" y="10581256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9"/>
          <p:cNvSpPr txBox="1"/>
          <p:nvPr/>
        </p:nvSpPr>
        <p:spPr>
          <a:xfrm>
            <a:off x="11089797" y="10581256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PH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Upstream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79"/>
          <p:cNvSpPr/>
          <p:nvPr/>
        </p:nvSpPr>
        <p:spPr>
          <a:xfrm>
            <a:off x="7117638" y="12135104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9"/>
          <p:cNvSpPr txBox="1"/>
          <p:nvPr/>
        </p:nvSpPr>
        <p:spPr>
          <a:xfrm>
            <a:off x="7117638" y="12135104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PH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2" name="Google Shape;632;p79"/>
          <p:cNvSpPr/>
          <p:nvPr/>
        </p:nvSpPr>
        <p:spPr>
          <a:xfrm>
            <a:off x="9765744" y="12135104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79"/>
          <p:cNvSpPr txBox="1"/>
          <p:nvPr/>
        </p:nvSpPr>
        <p:spPr>
          <a:xfrm>
            <a:off x="9765744" y="12135104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PH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4" name="Google Shape;634;p79"/>
          <p:cNvSpPr/>
          <p:nvPr/>
        </p:nvSpPr>
        <p:spPr>
          <a:xfrm>
            <a:off x="12413850" y="12135104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9"/>
          <p:cNvSpPr txBox="1"/>
          <p:nvPr/>
        </p:nvSpPr>
        <p:spPr>
          <a:xfrm>
            <a:off x="12413850" y="12135104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PH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6" name="Google Shape;636;p79"/>
          <p:cNvSpPr/>
          <p:nvPr/>
        </p:nvSpPr>
        <p:spPr>
          <a:xfrm>
            <a:off x="15061957" y="12135104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9"/>
          <p:cNvSpPr txBox="1"/>
          <p:nvPr/>
        </p:nvSpPr>
        <p:spPr>
          <a:xfrm>
            <a:off x="15061957" y="12135104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PH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the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642" name="Google Shape;64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8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44" name="Google Shape;644;p8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5" name="Google Shape;645;p8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46" name="Google Shape;646;p80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47" name="Google Shape;647;p80"/>
          <p:cNvGrpSpPr/>
          <p:nvPr/>
        </p:nvGrpSpPr>
        <p:grpSpPr>
          <a:xfrm>
            <a:off x="5371701" y="4406880"/>
            <a:ext cx="12593210" cy="7795979"/>
            <a:chOff x="533977" y="968"/>
            <a:chExt cx="12593210" cy="7795979"/>
          </a:xfrm>
        </p:grpSpPr>
        <p:sp>
          <p:nvSpPr>
            <p:cNvPr id="648" name="Google Shape;648;p80"/>
            <p:cNvSpPr/>
            <p:nvPr/>
          </p:nvSpPr>
          <p:spPr>
            <a:xfrm>
              <a:off x="533977" y="968"/>
              <a:ext cx="5996700" cy="35982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9" name="Google Shape;649;p80"/>
            <p:cNvSpPr txBox="1"/>
            <p:nvPr/>
          </p:nvSpPr>
          <p:spPr>
            <a:xfrm>
              <a:off x="533977" y="968"/>
              <a:ext cx="5996700" cy="35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0" i="0" lang="en-PH" sz="6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People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80"/>
            <p:cNvSpPr/>
            <p:nvPr/>
          </p:nvSpPr>
          <p:spPr>
            <a:xfrm>
              <a:off x="7130487" y="968"/>
              <a:ext cx="5996700" cy="35982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80"/>
            <p:cNvSpPr txBox="1"/>
            <p:nvPr/>
          </p:nvSpPr>
          <p:spPr>
            <a:xfrm>
              <a:off x="7130487" y="968"/>
              <a:ext cx="5996700" cy="35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0" i="0" lang="en-PH" sz="6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Products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80"/>
            <p:cNvSpPr/>
            <p:nvPr/>
          </p:nvSpPr>
          <p:spPr>
            <a:xfrm>
              <a:off x="533977" y="4198747"/>
              <a:ext cx="5996700" cy="35982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3" name="Google Shape;653;p80"/>
            <p:cNvSpPr txBox="1"/>
            <p:nvPr/>
          </p:nvSpPr>
          <p:spPr>
            <a:xfrm>
              <a:off x="533977" y="4198747"/>
              <a:ext cx="5996700" cy="35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0" i="0" lang="en-PH" sz="6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Location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4" name="Google Shape;654;p80"/>
            <p:cNvSpPr/>
            <p:nvPr/>
          </p:nvSpPr>
          <p:spPr>
            <a:xfrm>
              <a:off x="7130487" y="4198747"/>
              <a:ext cx="5996700" cy="35982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5" name="Google Shape;655;p80"/>
            <p:cNvSpPr txBox="1"/>
            <p:nvPr/>
          </p:nvSpPr>
          <p:spPr>
            <a:xfrm>
              <a:off x="7130487" y="4198747"/>
              <a:ext cx="5996700" cy="35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650" lIns="247650" spcFirstLastPara="1" rIns="247650" wrap="square" tIns="247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rPr b="0" i="0" lang="en-PH" sz="6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Activities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6" name="Google Shape;656;p80"/>
          <p:cNvSpPr txBox="1"/>
          <p:nvPr/>
        </p:nvSpPr>
        <p:spPr>
          <a:xfrm>
            <a:off x="2334313" y="2678741"/>
            <a:ext cx="201357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First ask the question, what data do we need / “might have” and does it actually exist?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661" name="Google Shape;66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8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63" name="Google Shape;663;p8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4" name="Google Shape;664;p8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65" name="Google Shape;665;p81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66" name="Google Shape;666;p81"/>
          <p:cNvGrpSpPr/>
          <p:nvPr/>
        </p:nvGrpSpPr>
        <p:grpSpPr>
          <a:xfrm>
            <a:off x="2857851" y="4945483"/>
            <a:ext cx="10963387" cy="6786800"/>
            <a:chOff x="1752365" y="3542"/>
            <a:chExt cx="10963387" cy="6786800"/>
          </a:xfrm>
        </p:grpSpPr>
        <p:sp>
          <p:nvSpPr>
            <p:cNvPr id="667" name="Google Shape;667;p81"/>
            <p:cNvSpPr/>
            <p:nvPr/>
          </p:nvSpPr>
          <p:spPr>
            <a:xfrm>
              <a:off x="1752365" y="3542"/>
              <a:ext cx="5220600" cy="31323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81"/>
            <p:cNvSpPr txBox="1"/>
            <p:nvPr/>
          </p:nvSpPr>
          <p:spPr>
            <a:xfrm>
              <a:off x="1752365" y="35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Traditional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Tests</a:t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Surveys</a:t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Documents</a:t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1"/>
            <p:cNvSpPr/>
            <p:nvPr/>
          </p:nvSpPr>
          <p:spPr>
            <a:xfrm>
              <a:off x="7495152" y="3542"/>
              <a:ext cx="5220600" cy="31323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81"/>
            <p:cNvSpPr txBox="1"/>
            <p:nvPr/>
          </p:nvSpPr>
          <p:spPr>
            <a:xfrm>
              <a:off x="7495152" y="35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Corporate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 of Sale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Inventory Systems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HR systems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Internet Proxy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81"/>
            <p:cNvSpPr/>
            <p:nvPr/>
          </p:nvSpPr>
          <p:spPr>
            <a:xfrm>
              <a:off x="1752365" y="3658042"/>
              <a:ext cx="5220600" cy="31323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81"/>
            <p:cNvSpPr txBox="1"/>
            <p:nvPr/>
          </p:nvSpPr>
          <p:spPr>
            <a:xfrm>
              <a:off x="1752365" y="36580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Edge Sensors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Weather balloons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 scanners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CCTV cameras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Home internet routers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81"/>
            <p:cNvSpPr/>
            <p:nvPr/>
          </p:nvSpPr>
          <p:spPr>
            <a:xfrm>
              <a:off x="7495152" y="3658042"/>
              <a:ext cx="5220600" cy="31323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81"/>
            <p:cNvSpPr txBox="1"/>
            <p:nvPr/>
          </p:nvSpPr>
          <p:spPr>
            <a:xfrm>
              <a:off x="7495152" y="36580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BONUS: External Data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Government Websites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Yellow Pages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Twitter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venir"/>
                <a:buChar char="✖"/>
              </a:pPr>
              <a:r>
                <a:rPr b="0" i="0" lang="en-PH" sz="2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sellers ie. Nielsen </a:t>
              </a:r>
              <a:endParaRPr>
                <a:solidFill>
                  <a:schemeClr val="dk1"/>
                </a:solidFill>
              </a:endParaRPr>
            </a:p>
            <a:p>
              <a:pPr indent="-571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b="0" i="0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5" name="Google Shape;675;p81"/>
          <p:cNvSpPr txBox="1"/>
          <p:nvPr/>
        </p:nvSpPr>
        <p:spPr>
          <a:xfrm>
            <a:off x="4006362" y="2678741"/>
            <a:ext cx="16371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If the data exists, where is it generated / captured so we can collect them? 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6" name="Google Shape;676;p81"/>
          <p:cNvSpPr txBox="1"/>
          <p:nvPr/>
        </p:nvSpPr>
        <p:spPr>
          <a:xfrm>
            <a:off x="15573720" y="5979235"/>
            <a:ext cx="6934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How are they collected?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Analog VS Digital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Offline VS Offline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One time VS Batch VS Realtime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"/>
          <p:cNvSpPr txBox="1"/>
          <p:nvPr/>
        </p:nvSpPr>
        <p:spPr>
          <a:xfrm>
            <a:off x="5615250" y="2678741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How do we know if our data is dirty?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How do we make a plan to clean it?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2" name="Google Shape;682;p82"/>
          <p:cNvSpPr txBox="1"/>
          <p:nvPr/>
        </p:nvSpPr>
        <p:spPr>
          <a:xfrm>
            <a:off x="2334313" y="5703454"/>
            <a:ext cx="89919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Duplicate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Outdated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Insecure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Incomplete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Inaccurate / Incorrect Data (source vs rule)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Inconsistent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Excessive Data*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683" name="Google Shape;68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8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85" name="Google Shape;685;p8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6" name="Google Shape;686;p8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87" name="Google Shape;687;p82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8" name="Google Shape;688;p82"/>
          <p:cNvSpPr txBox="1"/>
          <p:nvPr/>
        </p:nvSpPr>
        <p:spPr>
          <a:xfrm>
            <a:off x="13193936" y="6770965"/>
            <a:ext cx="85059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42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rial"/>
              <a:buChar char="•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Manual Data 🡪 Digital Data</a:t>
            </a:r>
            <a:endParaRPr/>
          </a:p>
          <a:p>
            <a:pPr indent="-742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rial"/>
              <a:buChar char="•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Fix in storage VS Fix at source</a:t>
            </a:r>
            <a:endParaRPr/>
          </a:p>
          <a:p>
            <a:pPr indent="-5143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Examples of Dirty Data - YouTube" id="689" name="Google Shape;68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8496" y="9705224"/>
            <a:ext cx="4757266" cy="2664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3"/>
          <p:cNvSpPr txBox="1"/>
          <p:nvPr/>
        </p:nvSpPr>
        <p:spPr>
          <a:xfrm>
            <a:off x="5615250" y="2111250"/>
            <a:ext cx="142431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Where and how do we store our data?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695" name="Google Shape;69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83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697" name="Google Shape;697;p83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8" name="Google Shape;698;p83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699" name="Google Shape;699;p83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00" name="Google Shape;700;p83"/>
          <p:cNvGrpSpPr/>
          <p:nvPr/>
        </p:nvGrpSpPr>
        <p:grpSpPr>
          <a:xfrm>
            <a:off x="1819340" y="6147604"/>
            <a:ext cx="21051942" cy="2937600"/>
            <a:chOff x="6171" y="1130449"/>
            <a:chExt cx="21051942" cy="2937600"/>
          </a:xfrm>
        </p:grpSpPr>
        <p:sp>
          <p:nvSpPr>
            <p:cNvPr id="701" name="Google Shape;701;p83"/>
            <p:cNvSpPr/>
            <p:nvPr/>
          </p:nvSpPr>
          <p:spPr>
            <a:xfrm>
              <a:off x="6171" y="1130449"/>
              <a:ext cx="4895700" cy="29376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83"/>
            <p:cNvSpPr txBox="1"/>
            <p:nvPr/>
          </p:nvSpPr>
          <p:spPr>
            <a:xfrm>
              <a:off x="6171" y="1130449"/>
              <a:ext cx="4895700" cy="29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PH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Location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Local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 prem Server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Cloud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703;p83"/>
            <p:cNvSpPr/>
            <p:nvPr/>
          </p:nvSpPr>
          <p:spPr>
            <a:xfrm>
              <a:off x="5391585" y="1130449"/>
              <a:ext cx="4895700" cy="29376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4" name="Google Shape;704;p83"/>
            <p:cNvSpPr txBox="1"/>
            <p:nvPr/>
          </p:nvSpPr>
          <p:spPr>
            <a:xfrm>
              <a:off x="5391585" y="1130449"/>
              <a:ext cx="4895700" cy="29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PH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Format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Flat Files ie. CSV, Excel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Binary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Database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5" name="Google Shape;705;p83"/>
            <p:cNvSpPr/>
            <p:nvPr/>
          </p:nvSpPr>
          <p:spPr>
            <a:xfrm>
              <a:off x="10776999" y="1130449"/>
              <a:ext cx="4895700" cy="29376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6" name="Google Shape;706;p83"/>
            <p:cNvSpPr txBox="1"/>
            <p:nvPr/>
          </p:nvSpPr>
          <p:spPr>
            <a:xfrm>
              <a:off x="10776999" y="1130449"/>
              <a:ext cx="4895700" cy="29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PH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Retention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long do we keep the data?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much do we keep?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recent do we refresh it?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83"/>
            <p:cNvSpPr/>
            <p:nvPr/>
          </p:nvSpPr>
          <p:spPr>
            <a:xfrm>
              <a:off x="16162413" y="1130449"/>
              <a:ext cx="4895700" cy="29376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83"/>
            <p:cNvSpPr txBox="1"/>
            <p:nvPr/>
          </p:nvSpPr>
          <p:spPr>
            <a:xfrm>
              <a:off x="16162413" y="1130449"/>
              <a:ext cx="4895700" cy="29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PH" sz="3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Security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Who can access the data?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 the data encrypted?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b="0" i="0" lang="en-PH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 there a backup strategy?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descr="USB flash drive - Wikipedia" id="709" name="Google Shape;70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2494" y="10790362"/>
            <a:ext cx="280987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7"/>
          <p:cNvSpPr txBox="1"/>
          <p:nvPr/>
        </p:nvSpPr>
        <p:spPr>
          <a:xfrm>
            <a:off x="1088100" y="560625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Introduction to Data Management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268" name="Google Shape;26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4"/>
          <p:cNvSpPr txBox="1"/>
          <p:nvPr/>
        </p:nvSpPr>
        <p:spPr>
          <a:xfrm>
            <a:off x="1088100" y="24280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Downstream Journey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715" name="Google Shape;71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tural gas explained - U.S. Energy Information Administration (EIA)" id="716" name="Google Shape;71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9460" y="3812707"/>
            <a:ext cx="10670323" cy="6139092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4"/>
          <p:cNvSpPr/>
          <p:nvPr/>
        </p:nvSpPr>
        <p:spPr>
          <a:xfrm>
            <a:off x="12184056" y="11317715"/>
            <a:ext cx="3972300" cy="45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84"/>
          <p:cNvSpPr/>
          <p:nvPr/>
        </p:nvSpPr>
        <p:spPr>
          <a:xfrm>
            <a:off x="12184056" y="11317715"/>
            <a:ext cx="1324200" cy="45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60000"/>
                </a:lnTo>
                <a:lnTo>
                  <a:pt x="120000" y="60000"/>
                </a:lnTo>
                <a:lnTo>
                  <a:pt x="120000" y="120000"/>
                </a:lnTo>
              </a:path>
            </a:pathLst>
          </a:cu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84"/>
          <p:cNvSpPr/>
          <p:nvPr/>
        </p:nvSpPr>
        <p:spPr>
          <a:xfrm>
            <a:off x="10860003" y="11317715"/>
            <a:ext cx="1324200" cy="4596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84"/>
          <p:cNvSpPr/>
          <p:nvPr/>
        </p:nvSpPr>
        <p:spPr>
          <a:xfrm>
            <a:off x="8211897" y="11317715"/>
            <a:ext cx="3972300" cy="459600"/>
          </a:xfrm>
          <a:custGeom>
            <a:rect b="b" l="l" r="r" t="t"/>
            <a:pathLst>
              <a:path extrusionOk="0" h="120000" w="120000">
                <a:moveTo>
                  <a:pt x="120000" y="0"/>
                </a:moveTo>
                <a:lnTo>
                  <a:pt x="120000" y="60000"/>
                </a:lnTo>
                <a:lnTo>
                  <a:pt x="0" y="60000"/>
                </a:lnTo>
                <a:lnTo>
                  <a:pt x="0" y="120000"/>
                </a:lnTo>
              </a:path>
            </a:pathLst>
          </a:cu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84"/>
          <p:cNvSpPr/>
          <p:nvPr/>
        </p:nvSpPr>
        <p:spPr>
          <a:xfrm>
            <a:off x="11089797" y="10223456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4"/>
          <p:cNvSpPr txBox="1"/>
          <p:nvPr/>
        </p:nvSpPr>
        <p:spPr>
          <a:xfrm>
            <a:off x="11089797" y="10223456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PH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Downstream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3" name="Google Shape;723;p84"/>
          <p:cNvSpPr/>
          <p:nvPr/>
        </p:nvSpPr>
        <p:spPr>
          <a:xfrm>
            <a:off x="7117638" y="11777304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84"/>
          <p:cNvSpPr txBox="1"/>
          <p:nvPr/>
        </p:nvSpPr>
        <p:spPr>
          <a:xfrm>
            <a:off x="7117638" y="11777304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PH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5" name="Google Shape;725;p84"/>
          <p:cNvSpPr/>
          <p:nvPr/>
        </p:nvSpPr>
        <p:spPr>
          <a:xfrm>
            <a:off x="9765744" y="11777304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84"/>
          <p:cNvSpPr txBox="1"/>
          <p:nvPr/>
        </p:nvSpPr>
        <p:spPr>
          <a:xfrm>
            <a:off x="9765744" y="11777304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PH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7" name="Google Shape;727;p84"/>
          <p:cNvSpPr/>
          <p:nvPr/>
        </p:nvSpPr>
        <p:spPr>
          <a:xfrm>
            <a:off x="12413850" y="11777304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4"/>
          <p:cNvSpPr txBox="1"/>
          <p:nvPr/>
        </p:nvSpPr>
        <p:spPr>
          <a:xfrm>
            <a:off x="12413850" y="11777304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PH" sz="3000">
                <a:solidFill>
                  <a:schemeClr val="dk1"/>
                </a:solidFill>
              </a:rPr>
              <a:t>Govern the data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29" name="Google Shape;729;p84"/>
          <p:cNvSpPr/>
          <p:nvPr/>
        </p:nvSpPr>
        <p:spPr>
          <a:xfrm>
            <a:off x="15061957" y="11777304"/>
            <a:ext cx="2188500" cy="109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4"/>
          <p:cNvSpPr txBox="1"/>
          <p:nvPr/>
        </p:nvSpPr>
        <p:spPr>
          <a:xfrm>
            <a:off x="15061957" y="11777304"/>
            <a:ext cx="21885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PH" sz="3000">
                <a:solidFill>
                  <a:schemeClr val="dk1"/>
                </a:solidFill>
              </a:rPr>
              <a:t>Analyze the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5"/>
          <p:cNvSpPr txBox="1"/>
          <p:nvPr/>
        </p:nvSpPr>
        <p:spPr>
          <a:xfrm>
            <a:off x="5492158" y="3915039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Once we have it – What do we need to “change/transform” the data to make it usable?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736" name="Google Shape;73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7" name="Google Shape;737;p85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738" name="Google Shape;738;p85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9" name="Google Shape;739;p85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40" name="Google Shape;740;p85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41" name="Google Shape;741;p85"/>
          <p:cNvGrpSpPr/>
          <p:nvPr/>
        </p:nvGrpSpPr>
        <p:grpSpPr>
          <a:xfrm>
            <a:off x="1813169" y="5641565"/>
            <a:ext cx="21064386" cy="3949500"/>
            <a:chOff x="0" y="624410"/>
            <a:chExt cx="21064386" cy="3949500"/>
          </a:xfrm>
        </p:grpSpPr>
        <p:sp>
          <p:nvSpPr>
            <p:cNvPr id="742" name="Google Shape;742;p85"/>
            <p:cNvSpPr/>
            <p:nvPr/>
          </p:nvSpPr>
          <p:spPr>
            <a:xfrm>
              <a:off x="0" y="624410"/>
              <a:ext cx="6582600" cy="39495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5"/>
            <p:cNvSpPr txBox="1"/>
            <p:nvPr/>
          </p:nvSpPr>
          <p:spPr>
            <a:xfrm>
              <a:off x="0" y="624410"/>
              <a:ext cx="6582600" cy="39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0" i="0" lang="en-PH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68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Enrichment via Joining of other data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Derivation of calculated values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Business rules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85"/>
            <p:cNvSpPr/>
            <p:nvPr/>
          </p:nvSpPr>
          <p:spPr>
            <a:xfrm>
              <a:off x="7240893" y="624410"/>
              <a:ext cx="6582600" cy="39495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5"/>
            <p:cNvSpPr txBox="1"/>
            <p:nvPr/>
          </p:nvSpPr>
          <p:spPr>
            <a:xfrm>
              <a:off x="7240893" y="624410"/>
              <a:ext cx="6582600" cy="39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0" i="0" lang="en-PH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Change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68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Translation ie. 1 to Female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Remapping of variables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Splitting of variables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Aggregation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85"/>
            <p:cNvSpPr/>
            <p:nvPr/>
          </p:nvSpPr>
          <p:spPr>
            <a:xfrm>
              <a:off x="14481786" y="624410"/>
              <a:ext cx="6582600" cy="39495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5"/>
            <p:cNvSpPr txBox="1"/>
            <p:nvPr/>
          </p:nvSpPr>
          <p:spPr>
            <a:xfrm>
              <a:off x="14481786" y="624410"/>
              <a:ext cx="6582600" cy="39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0" i="0" lang="en-PH" sz="4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Removal/ Filtering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68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Dropping of invalid data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Deletion of unneeded columns</a:t>
              </a:r>
              <a:endParaRPr>
                <a:solidFill>
                  <a:schemeClr val="dk1"/>
                </a:solidFill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Arial"/>
                <a:buChar char="•"/>
              </a:pPr>
              <a:r>
                <a:rPr b="0" i="0" lang="en-PH" sz="3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Removal of duplicates</a:t>
              </a:r>
              <a:endParaRPr>
                <a:solidFill>
                  <a:schemeClr val="dk1"/>
                </a:solidFill>
              </a:endParaRPr>
            </a:p>
            <a:p>
              <a:pPr indent="-50800" lvl="1" marL="285750" marR="0" rtl="0" algn="l">
                <a:lnSpc>
                  <a:spcPct val="90000"/>
                </a:lnSpc>
                <a:spcBef>
                  <a:spcPts val="555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t/>
              </a:r>
              <a:endPara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6"/>
          <p:cNvSpPr txBox="1"/>
          <p:nvPr/>
        </p:nvSpPr>
        <p:spPr>
          <a:xfrm>
            <a:off x="5615250" y="2678741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How do we share the data so people can use it?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3" name="Google Shape;753;p86"/>
          <p:cNvSpPr txBox="1"/>
          <p:nvPr/>
        </p:nvSpPr>
        <p:spPr>
          <a:xfrm>
            <a:off x="3528260" y="5328560"/>
            <a:ext cx="79896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Centralized Internal Database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Secure API over Internet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Restricted network drives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Password protected files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754" name="Google Shape;75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5" name="Google Shape;755;p8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756" name="Google Shape;756;p8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7" name="Google Shape;757;p8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58" name="Google Shape;758;p86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86"/>
          <p:cNvSpPr txBox="1"/>
          <p:nvPr/>
        </p:nvSpPr>
        <p:spPr>
          <a:xfrm>
            <a:off x="13580799" y="5328560"/>
            <a:ext cx="79896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Business Intelligence / Reporting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Dashboards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Archiving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Legal</a:t>
            </a:r>
            <a:endParaRPr/>
          </a:p>
        </p:txBody>
      </p:sp>
      <p:sp>
        <p:nvSpPr>
          <p:cNvPr id="760" name="Google Shape;760;p86"/>
          <p:cNvSpPr/>
          <p:nvPr/>
        </p:nvSpPr>
        <p:spPr>
          <a:xfrm>
            <a:off x="10809811" y="6154615"/>
            <a:ext cx="1739400" cy="8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02580" y="9014110"/>
            <a:ext cx="6882876" cy="404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7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Taking care </a:t>
            </a: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&amp; governing</a:t>
            </a: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 our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7" name="Google Shape;767;p87"/>
          <p:cNvSpPr txBox="1"/>
          <p:nvPr/>
        </p:nvSpPr>
        <p:spPr>
          <a:xfrm>
            <a:off x="4653675" y="5504731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Quality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Model &amp; Architecture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Metadata / Data Dictionary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Ownership, Access and Security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Transparency &amp; Accountability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Retention and Backup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768" name="Google Shape;76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p8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770" name="Google Shape;770;p8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71" name="Google Shape;771;p8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72" name="Google Shape;772;p87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Even Small Businesses Need Corporate Governance | Yale Insights" id="773" name="Google Shape;77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6061" y="464553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	Data Consumption for Analytics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9" name="Google Shape;779;p88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sng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This is where YOU come in!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tools can we use on t</a:t>
            </a: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he data? Ie. Excel, python, SQL, Tableau, and similar ones like R, java, PowerBI, SAS, etc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new insights / knowledge can we generate / explore </a:t>
            </a: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out of the data?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Can these new insights / knowledge be used to create new value or address existing business problems?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780" name="Google Shape;78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1" name="Google Shape;781;p8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782" name="Google Shape;782;p8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3" name="Google Shape;783;p8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84" name="Google Shape;784;p88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MANAGEMENT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What does a Data Scientist do?" id="785" name="Google Shape;78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93565" y="9183576"/>
            <a:ext cx="6185388" cy="371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89"/>
          <p:cNvGrpSpPr/>
          <p:nvPr/>
        </p:nvGrpSpPr>
        <p:grpSpPr>
          <a:xfrm>
            <a:off x="-3712" y="766059"/>
            <a:ext cx="7319666" cy="1073745"/>
            <a:chOff x="0" y="0"/>
            <a:chExt cx="7319665" cy="1073743"/>
          </a:xfrm>
        </p:grpSpPr>
        <p:sp>
          <p:nvSpPr>
            <p:cNvPr id="791" name="Google Shape;791;p89"/>
            <p:cNvSpPr/>
            <p:nvPr/>
          </p:nvSpPr>
          <p:spPr>
            <a:xfrm>
              <a:off x="0" y="0"/>
              <a:ext cx="7319665" cy="963022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0" y="949682"/>
              <a:ext cx="7319665" cy="124061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793" name="Google Shape;793;p89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794" name="Google Shape;79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353" y="1992200"/>
            <a:ext cx="15418102" cy="98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9"/>
          <p:cNvSpPr txBox="1"/>
          <p:nvPr/>
        </p:nvSpPr>
        <p:spPr>
          <a:xfrm>
            <a:off x="10510025" y="12865700"/>
            <a:ext cx="114663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https://hackernoon.com/the-ai-hierarchy-of-needs-18f111fcc007</a:t>
            </a:r>
            <a:endParaRPr i="1" sz="7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89"/>
          <p:cNvGrpSpPr/>
          <p:nvPr/>
        </p:nvGrpSpPr>
        <p:grpSpPr>
          <a:xfrm>
            <a:off x="18018275" y="8841400"/>
            <a:ext cx="4855125" cy="2210400"/>
            <a:chOff x="18018275" y="8841400"/>
            <a:chExt cx="4855125" cy="2210400"/>
          </a:xfrm>
        </p:grpSpPr>
        <p:sp>
          <p:nvSpPr>
            <p:cNvPr id="798" name="Google Shape;798;p89"/>
            <p:cNvSpPr/>
            <p:nvPr/>
          </p:nvSpPr>
          <p:spPr>
            <a:xfrm>
              <a:off x="18018275" y="8841400"/>
              <a:ext cx="1006500" cy="22104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9"/>
            <p:cNvSpPr txBox="1"/>
            <p:nvPr/>
          </p:nvSpPr>
          <p:spPr>
            <a:xfrm>
              <a:off x="19873400" y="9454000"/>
              <a:ext cx="30000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32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DATA</a:t>
              </a:r>
              <a:endParaRPr b="1" sz="3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2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Raw, potential</a:t>
              </a:r>
              <a:endParaRPr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800" name="Google Shape;800;p89"/>
          <p:cNvGrpSpPr/>
          <p:nvPr/>
        </p:nvGrpSpPr>
        <p:grpSpPr>
          <a:xfrm>
            <a:off x="16355050" y="6553475"/>
            <a:ext cx="6518350" cy="1928225"/>
            <a:chOff x="16355050" y="6553475"/>
            <a:chExt cx="6518350" cy="1928225"/>
          </a:xfrm>
        </p:grpSpPr>
        <p:sp>
          <p:nvSpPr>
            <p:cNvPr id="801" name="Google Shape;801;p89"/>
            <p:cNvSpPr/>
            <p:nvPr/>
          </p:nvSpPr>
          <p:spPr>
            <a:xfrm>
              <a:off x="16355050" y="6553475"/>
              <a:ext cx="1006500" cy="16788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9"/>
            <p:cNvSpPr txBox="1"/>
            <p:nvPr/>
          </p:nvSpPr>
          <p:spPr>
            <a:xfrm>
              <a:off x="17558900" y="6634600"/>
              <a:ext cx="53145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Information</a:t>
              </a:r>
              <a:endParaRPr b="1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s</a:t>
              </a:r>
              <a:r>
                <a:rPr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ummarized, visualized, retroactive</a:t>
              </a:r>
              <a:endPara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803" name="Google Shape;803;p89"/>
          <p:cNvGrpSpPr/>
          <p:nvPr/>
        </p:nvGrpSpPr>
        <p:grpSpPr>
          <a:xfrm>
            <a:off x="14889150" y="3236575"/>
            <a:ext cx="8523550" cy="2641800"/>
            <a:chOff x="14889150" y="3236575"/>
            <a:chExt cx="8523550" cy="2641800"/>
          </a:xfrm>
        </p:grpSpPr>
        <p:sp>
          <p:nvSpPr>
            <p:cNvPr id="804" name="Google Shape;804;p89"/>
            <p:cNvSpPr/>
            <p:nvPr/>
          </p:nvSpPr>
          <p:spPr>
            <a:xfrm>
              <a:off x="14889150" y="3236575"/>
              <a:ext cx="1006500" cy="26418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9"/>
            <p:cNvSpPr txBox="1"/>
            <p:nvPr/>
          </p:nvSpPr>
          <p:spPr>
            <a:xfrm>
              <a:off x="16093000" y="3811600"/>
              <a:ext cx="73197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Knowledge</a:t>
              </a:r>
              <a:endParaRPr b="1"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6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actionable, impactful, sustainable</a:t>
              </a:r>
              <a:endParaRPr sz="3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06" name="Google Shape;806;p89"/>
          <p:cNvSpPr/>
          <p:nvPr/>
        </p:nvSpPr>
        <p:spPr>
          <a:xfrm>
            <a:off x="2848850" y="8663200"/>
            <a:ext cx="19376100" cy="26418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89"/>
          <p:cNvSpPr txBox="1"/>
          <p:nvPr/>
        </p:nvSpPr>
        <p:spPr>
          <a:xfrm>
            <a:off x="7564775" y="11277700"/>
            <a:ext cx="146952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*Warning: Not all companies have a well established Data Management &amp; Engineering Function</a:t>
            </a:r>
            <a:endParaRPr i="1" sz="7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0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300">
                <a:latin typeface="Avenir"/>
                <a:ea typeface="Avenir"/>
                <a:cs typeface="Avenir"/>
                <a:sym typeface="Avenir"/>
              </a:rPr>
              <a:t>SQL is the language across many industry platforms, with each having their own ‘dialect’ and special features.</a:t>
            </a:r>
            <a:endParaRPr sz="43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13" name="Google Shape;813;p9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814" name="Google Shape;814;p9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5" name="Google Shape;815;p9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16" name="Google Shape;816;p90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817" name="Google Shape;81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8" name="Google Shape;818;p90"/>
          <p:cNvGrpSpPr/>
          <p:nvPr/>
        </p:nvGrpSpPr>
        <p:grpSpPr>
          <a:xfrm>
            <a:off x="7316014" y="7365615"/>
            <a:ext cx="7155649" cy="2888359"/>
            <a:chOff x="735950" y="2630225"/>
            <a:chExt cx="2785600" cy="1124400"/>
          </a:xfrm>
        </p:grpSpPr>
        <p:sp>
          <p:nvSpPr>
            <p:cNvPr id="819" name="Google Shape;819;p90"/>
            <p:cNvSpPr/>
            <p:nvPr/>
          </p:nvSpPr>
          <p:spPr>
            <a:xfrm>
              <a:off x="735950" y="2630225"/>
              <a:ext cx="545700" cy="562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90"/>
            <p:cNvSpPr/>
            <p:nvPr/>
          </p:nvSpPr>
          <p:spPr>
            <a:xfrm>
              <a:off x="735950" y="3192425"/>
              <a:ext cx="545700" cy="5622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90"/>
            <p:cNvSpPr txBox="1"/>
            <p:nvPr/>
          </p:nvSpPr>
          <p:spPr>
            <a:xfrm>
              <a:off x="1385250" y="2630225"/>
              <a:ext cx="2136300" cy="9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PH" sz="32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DML (Manipulate)</a:t>
              </a:r>
              <a:endParaRPr sz="32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3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INSERT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UPDATE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DELETE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2" name="Google Shape;822;p90"/>
            <p:cNvSpPr/>
            <p:nvPr/>
          </p:nvSpPr>
          <p:spPr>
            <a:xfrm>
              <a:off x="825925" y="2728449"/>
              <a:ext cx="365755" cy="365776"/>
            </a:xfrm>
            <a:custGeom>
              <a:rect b="b" l="l" r="r" t="t"/>
              <a:pathLst>
                <a:path extrusionOk="0" h="16999" w="17000">
                  <a:moveTo>
                    <a:pt x="8769" y="5740"/>
                  </a:moveTo>
                  <a:lnTo>
                    <a:pt x="9037" y="5788"/>
                  </a:lnTo>
                  <a:lnTo>
                    <a:pt x="9282" y="5862"/>
                  </a:lnTo>
                  <a:lnTo>
                    <a:pt x="9550" y="5935"/>
                  </a:lnTo>
                  <a:lnTo>
                    <a:pt x="9794" y="6057"/>
                  </a:lnTo>
                  <a:lnTo>
                    <a:pt x="10014" y="6204"/>
                  </a:lnTo>
                  <a:lnTo>
                    <a:pt x="10234" y="6350"/>
                  </a:lnTo>
                  <a:lnTo>
                    <a:pt x="10454" y="6546"/>
                  </a:lnTo>
                  <a:lnTo>
                    <a:pt x="10649" y="6765"/>
                  </a:lnTo>
                  <a:lnTo>
                    <a:pt x="10796" y="6985"/>
                  </a:lnTo>
                  <a:lnTo>
                    <a:pt x="10942" y="7205"/>
                  </a:lnTo>
                  <a:lnTo>
                    <a:pt x="11064" y="7449"/>
                  </a:lnTo>
                  <a:lnTo>
                    <a:pt x="11138" y="7718"/>
                  </a:lnTo>
                  <a:lnTo>
                    <a:pt x="11211" y="7962"/>
                  </a:lnTo>
                  <a:lnTo>
                    <a:pt x="11260" y="8231"/>
                  </a:lnTo>
                  <a:lnTo>
                    <a:pt x="11260" y="8499"/>
                  </a:lnTo>
                  <a:lnTo>
                    <a:pt x="11260" y="8768"/>
                  </a:lnTo>
                  <a:lnTo>
                    <a:pt x="11211" y="9037"/>
                  </a:lnTo>
                  <a:lnTo>
                    <a:pt x="11138" y="9281"/>
                  </a:lnTo>
                  <a:lnTo>
                    <a:pt x="11064" y="9550"/>
                  </a:lnTo>
                  <a:lnTo>
                    <a:pt x="10942" y="9794"/>
                  </a:lnTo>
                  <a:lnTo>
                    <a:pt x="10796" y="10014"/>
                  </a:lnTo>
                  <a:lnTo>
                    <a:pt x="10649" y="10233"/>
                  </a:lnTo>
                  <a:lnTo>
                    <a:pt x="10454" y="10453"/>
                  </a:lnTo>
                  <a:lnTo>
                    <a:pt x="10234" y="10649"/>
                  </a:lnTo>
                  <a:lnTo>
                    <a:pt x="10014" y="10795"/>
                  </a:lnTo>
                  <a:lnTo>
                    <a:pt x="9794" y="10942"/>
                  </a:lnTo>
                  <a:lnTo>
                    <a:pt x="9550" y="11064"/>
                  </a:lnTo>
                  <a:lnTo>
                    <a:pt x="9282" y="11137"/>
                  </a:lnTo>
                  <a:lnTo>
                    <a:pt x="9037" y="11210"/>
                  </a:lnTo>
                  <a:lnTo>
                    <a:pt x="8769" y="11259"/>
                  </a:lnTo>
                  <a:lnTo>
                    <a:pt x="8231" y="11259"/>
                  </a:lnTo>
                  <a:lnTo>
                    <a:pt x="7963" y="11210"/>
                  </a:lnTo>
                  <a:lnTo>
                    <a:pt x="7719" y="11137"/>
                  </a:lnTo>
                  <a:lnTo>
                    <a:pt x="7450" y="11064"/>
                  </a:lnTo>
                  <a:lnTo>
                    <a:pt x="7206" y="10942"/>
                  </a:lnTo>
                  <a:lnTo>
                    <a:pt x="6986" y="10795"/>
                  </a:lnTo>
                  <a:lnTo>
                    <a:pt x="6766" y="10649"/>
                  </a:lnTo>
                  <a:lnTo>
                    <a:pt x="6546" y="10453"/>
                  </a:lnTo>
                  <a:lnTo>
                    <a:pt x="6351" y="10233"/>
                  </a:lnTo>
                  <a:lnTo>
                    <a:pt x="6204" y="10014"/>
                  </a:lnTo>
                  <a:lnTo>
                    <a:pt x="6058" y="9794"/>
                  </a:lnTo>
                  <a:lnTo>
                    <a:pt x="5936" y="9550"/>
                  </a:lnTo>
                  <a:lnTo>
                    <a:pt x="5862" y="9281"/>
                  </a:lnTo>
                  <a:lnTo>
                    <a:pt x="5789" y="9037"/>
                  </a:lnTo>
                  <a:lnTo>
                    <a:pt x="5740" y="8768"/>
                  </a:lnTo>
                  <a:lnTo>
                    <a:pt x="5740" y="8499"/>
                  </a:lnTo>
                  <a:lnTo>
                    <a:pt x="5740" y="8231"/>
                  </a:lnTo>
                  <a:lnTo>
                    <a:pt x="5789" y="7962"/>
                  </a:lnTo>
                  <a:lnTo>
                    <a:pt x="5862" y="7718"/>
                  </a:lnTo>
                  <a:lnTo>
                    <a:pt x="5936" y="7449"/>
                  </a:lnTo>
                  <a:lnTo>
                    <a:pt x="6058" y="7205"/>
                  </a:lnTo>
                  <a:lnTo>
                    <a:pt x="6204" y="6985"/>
                  </a:lnTo>
                  <a:lnTo>
                    <a:pt x="6351" y="6765"/>
                  </a:lnTo>
                  <a:lnTo>
                    <a:pt x="6546" y="6546"/>
                  </a:lnTo>
                  <a:lnTo>
                    <a:pt x="6766" y="6350"/>
                  </a:lnTo>
                  <a:lnTo>
                    <a:pt x="6986" y="6204"/>
                  </a:lnTo>
                  <a:lnTo>
                    <a:pt x="7206" y="6057"/>
                  </a:lnTo>
                  <a:lnTo>
                    <a:pt x="7450" y="5935"/>
                  </a:lnTo>
                  <a:lnTo>
                    <a:pt x="7719" y="5862"/>
                  </a:lnTo>
                  <a:lnTo>
                    <a:pt x="7963" y="5788"/>
                  </a:lnTo>
                  <a:lnTo>
                    <a:pt x="8231" y="5740"/>
                  </a:lnTo>
                  <a:close/>
                  <a:moveTo>
                    <a:pt x="7914" y="0"/>
                  </a:moveTo>
                  <a:lnTo>
                    <a:pt x="7743" y="25"/>
                  </a:lnTo>
                  <a:lnTo>
                    <a:pt x="7596" y="73"/>
                  </a:lnTo>
                  <a:lnTo>
                    <a:pt x="7474" y="147"/>
                  </a:lnTo>
                  <a:lnTo>
                    <a:pt x="7328" y="244"/>
                  </a:lnTo>
                  <a:lnTo>
                    <a:pt x="7230" y="342"/>
                  </a:lnTo>
                  <a:lnTo>
                    <a:pt x="7132" y="489"/>
                  </a:lnTo>
                  <a:lnTo>
                    <a:pt x="7084" y="635"/>
                  </a:lnTo>
                  <a:lnTo>
                    <a:pt x="7035" y="782"/>
                  </a:lnTo>
                  <a:lnTo>
                    <a:pt x="6839" y="2540"/>
                  </a:lnTo>
                  <a:lnTo>
                    <a:pt x="6497" y="2638"/>
                  </a:lnTo>
                  <a:lnTo>
                    <a:pt x="6131" y="2784"/>
                  </a:lnTo>
                  <a:lnTo>
                    <a:pt x="5789" y="2931"/>
                  </a:lnTo>
                  <a:lnTo>
                    <a:pt x="5447" y="3102"/>
                  </a:lnTo>
                  <a:lnTo>
                    <a:pt x="4079" y="2027"/>
                  </a:lnTo>
                  <a:lnTo>
                    <a:pt x="3933" y="1930"/>
                  </a:lnTo>
                  <a:lnTo>
                    <a:pt x="3786" y="1881"/>
                  </a:lnTo>
                  <a:lnTo>
                    <a:pt x="3640" y="1832"/>
                  </a:lnTo>
                  <a:lnTo>
                    <a:pt x="3493" y="1832"/>
                  </a:lnTo>
                  <a:lnTo>
                    <a:pt x="3322" y="1856"/>
                  </a:lnTo>
                  <a:lnTo>
                    <a:pt x="3176" y="1905"/>
                  </a:lnTo>
                  <a:lnTo>
                    <a:pt x="3029" y="1978"/>
                  </a:lnTo>
                  <a:lnTo>
                    <a:pt x="2907" y="2076"/>
                  </a:lnTo>
                  <a:lnTo>
                    <a:pt x="2077" y="2907"/>
                  </a:lnTo>
                  <a:lnTo>
                    <a:pt x="1979" y="3029"/>
                  </a:lnTo>
                  <a:lnTo>
                    <a:pt x="1906" y="3175"/>
                  </a:lnTo>
                  <a:lnTo>
                    <a:pt x="1857" y="3322"/>
                  </a:lnTo>
                  <a:lnTo>
                    <a:pt x="1833" y="3493"/>
                  </a:lnTo>
                  <a:lnTo>
                    <a:pt x="1833" y="3639"/>
                  </a:lnTo>
                  <a:lnTo>
                    <a:pt x="1881" y="3786"/>
                  </a:lnTo>
                  <a:lnTo>
                    <a:pt x="1930" y="3932"/>
                  </a:lnTo>
                  <a:lnTo>
                    <a:pt x="2028" y="4079"/>
                  </a:lnTo>
                  <a:lnTo>
                    <a:pt x="3103" y="5447"/>
                  </a:lnTo>
                  <a:lnTo>
                    <a:pt x="2932" y="5788"/>
                  </a:lnTo>
                  <a:lnTo>
                    <a:pt x="2785" y="6130"/>
                  </a:lnTo>
                  <a:lnTo>
                    <a:pt x="2639" y="6497"/>
                  </a:lnTo>
                  <a:lnTo>
                    <a:pt x="2541" y="6839"/>
                  </a:lnTo>
                  <a:lnTo>
                    <a:pt x="782" y="7034"/>
                  </a:lnTo>
                  <a:lnTo>
                    <a:pt x="636" y="7083"/>
                  </a:lnTo>
                  <a:lnTo>
                    <a:pt x="489" y="7132"/>
                  </a:lnTo>
                  <a:lnTo>
                    <a:pt x="343" y="7229"/>
                  </a:lnTo>
                  <a:lnTo>
                    <a:pt x="245" y="7327"/>
                  </a:lnTo>
                  <a:lnTo>
                    <a:pt x="147" y="7474"/>
                  </a:lnTo>
                  <a:lnTo>
                    <a:pt x="74" y="7596"/>
                  </a:lnTo>
                  <a:lnTo>
                    <a:pt x="25" y="7742"/>
                  </a:lnTo>
                  <a:lnTo>
                    <a:pt x="1" y="7913"/>
                  </a:lnTo>
                  <a:lnTo>
                    <a:pt x="1" y="9086"/>
                  </a:lnTo>
                  <a:lnTo>
                    <a:pt x="25" y="9257"/>
                  </a:lnTo>
                  <a:lnTo>
                    <a:pt x="74" y="9403"/>
                  </a:lnTo>
                  <a:lnTo>
                    <a:pt x="147" y="9525"/>
                  </a:lnTo>
                  <a:lnTo>
                    <a:pt x="245" y="9672"/>
                  </a:lnTo>
                  <a:lnTo>
                    <a:pt x="343" y="9769"/>
                  </a:lnTo>
                  <a:lnTo>
                    <a:pt x="489" y="9867"/>
                  </a:lnTo>
                  <a:lnTo>
                    <a:pt x="636" y="9916"/>
                  </a:lnTo>
                  <a:lnTo>
                    <a:pt x="782" y="9965"/>
                  </a:lnTo>
                  <a:lnTo>
                    <a:pt x="2541" y="10160"/>
                  </a:lnTo>
                  <a:lnTo>
                    <a:pt x="2639" y="10502"/>
                  </a:lnTo>
                  <a:lnTo>
                    <a:pt x="2785" y="10868"/>
                  </a:lnTo>
                  <a:lnTo>
                    <a:pt x="2932" y="11210"/>
                  </a:lnTo>
                  <a:lnTo>
                    <a:pt x="3103" y="11552"/>
                  </a:lnTo>
                  <a:lnTo>
                    <a:pt x="2028" y="12920"/>
                  </a:lnTo>
                  <a:lnTo>
                    <a:pt x="1930" y="13067"/>
                  </a:lnTo>
                  <a:lnTo>
                    <a:pt x="1881" y="13213"/>
                  </a:lnTo>
                  <a:lnTo>
                    <a:pt x="1833" y="13360"/>
                  </a:lnTo>
                  <a:lnTo>
                    <a:pt x="1833" y="13506"/>
                  </a:lnTo>
                  <a:lnTo>
                    <a:pt x="1857" y="13677"/>
                  </a:lnTo>
                  <a:lnTo>
                    <a:pt x="1906" y="13824"/>
                  </a:lnTo>
                  <a:lnTo>
                    <a:pt x="1979" y="13970"/>
                  </a:lnTo>
                  <a:lnTo>
                    <a:pt x="2077" y="14092"/>
                  </a:lnTo>
                  <a:lnTo>
                    <a:pt x="2907" y="14923"/>
                  </a:lnTo>
                  <a:lnTo>
                    <a:pt x="3029" y="15020"/>
                  </a:lnTo>
                  <a:lnTo>
                    <a:pt x="3176" y="15094"/>
                  </a:lnTo>
                  <a:lnTo>
                    <a:pt x="3322" y="15142"/>
                  </a:lnTo>
                  <a:lnTo>
                    <a:pt x="3493" y="15167"/>
                  </a:lnTo>
                  <a:lnTo>
                    <a:pt x="3640" y="15167"/>
                  </a:lnTo>
                  <a:lnTo>
                    <a:pt x="3786" y="15118"/>
                  </a:lnTo>
                  <a:lnTo>
                    <a:pt x="3933" y="15069"/>
                  </a:lnTo>
                  <a:lnTo>
                    <a:pt x="4079" y="14996"/>
                  </a:lnTo>
                  <a:lnTo>
                    <a:pt x="5447" y="13897"/>
                  </a:lnTo>
                  <a:lnTo>
                    <a:pt x="5789" y="14068"/>
                  </a:lnTo>
                  <a:lnTo>
                    <a:pt x="6131" y="14214"/>
                  </a:lnTo>
                  <a:lnTo>
                    <a:pt x="6497" y="14361"/>
                  </a:lnTo>
                  <a:lnTo>
                    <a:pt x="6839" y="14459"/>
                  </a:lnTo>
                  <a:lnTo>
                    <a:pt x="7035" y="16217"/>
                  </a:lnTo>
                  <a:lnTo>
                    <a:pt x="7084" y="16364"/>
                  </a:lnTo>
                  <a:lnTo>
                    <a:pt x="7132" y="16510"/>
                  </a:lnTo>
                  <a:lnTo>
                    <a:pt x="7230" y="16657"/>
                  </a:lnTo>
                  <a:lnTo>
                    <a:pt x="7328" y="16754"/>
                  </a:lnTo>
                  <a:lnTo>
                    <a:pt x="7474" y="16852"/>
                  </a:lnTo>
                  <a:lnTo>
                    <a:pt x="7596" y="16925"/>
                  </a:lnTo>
                  <a:lnTo>
                    <a:pt x="7743" y="16974"/>
                  </a:lnTo>
                  <a:lnTo>
                    <a:pt x="7914" y="16999"/>
                  </a:lnTo>
                  <a:lnTo>
                    <a:pt x="9086" y="16999"/>
                  </a:lnTo>
                  <a:lnTo>
                    <a:pt x="9257" y="16974"/>
                  </a:lnTo>
                  <a:lnTo>
                    <a:pt x="9404" y="16925"/>
                  </a:lnTo>
                  <a:lnTo>
                    <a:pt x="9526" y="16852"/>
                  </a:lnTo>
                  <a:lnTo>
                    <a:pt x="9672" y="16754"/>
                  </a:lnTo>
                  <a:lnTo>
                    <a:pt x="9770" y="16657"/>
                  </a:lnTo>
                  <a:lnTo>
                    <a:pt x="9868" y="16510"/>
                  </a:lnTo>
                  <a:lnTo>
                    <a:pt x="9917" y="16364"/>
                  </a:lnTo>
                  <a:lnTo>
                    <a:pt x="9965" y="16217"/>
                  </a:lnTo>
                  <a:lnTo>
                    <a:pt x="10161" y="14459"/>
                  </a:lnTo>
                  <a:lnTo>
                    <a:pt x="10503" y="14361"/>
                  </a:lnTo>
                  <a:lnTo>
                    <a:pt x="10869" y="14214"/>
                  </a:lnTo>
                  <a:lnTo>
                    <a:pt x="11211" y="14068"/>
                  </a:lnTo>
                  <a:lnTo>
                    <a:pt x="11553" y="13897"/>
                  </a:lnTo>
                  <a:lnTo>
                    <a:pt x="12921" y="14996"/>
                  </a:lnTo>
                  <a:lnTo>
                    <a:pt x="13067" y="15069"/>
                  </a:lnTo>
                  <a:lnTo>
                    <a:pt x="13214" y="15118"/>
                  </a:lnTo>
                  <a:lnTo>
                    <a:pt x="13360" y="15167"/>
                  </a:lnTo>
                  <a:lnTo>
                    <a:pt x="13507" y="15167"/>
                  </a:lnTo>
                  <a:lnTo>
                    <a:pt x="13678" y="15142"/>
                  </a:lnTo>
                  <a:lnTo>
                    <a:pt x="13824" y="15094"/>
                  </a:lnTo>
                  <a:lnTo>
                    <a:pt x="13971" y="15020"/>
                  </a:lnTo>
                  <a:lnTo>
                    <a:pt x="14093" y="14923"/>
                  </a:lnTo>
                  <a:lnTo>
                    <a:pt x="14923" y="14092"/>
                  </a:lnTo>
                  <a:lnTo>
                    <a:pt x="15021" y="13970"/>
                  </a:lnTo>
                  <a:lnTo>
                    <a:pt x="15094" y="13824"/>
                  </a:lnTo>
                  <a:lnTo>
                    <a:pt x="15143" y="13677"/>
                  </a:lnTo>
                  <a:lnTo>
                    <a:pt x="15168" y="13506"/>
                  </a:lnTo>
                  <a:lnTo>
                    <a:pt x="15168" y="13360"/>
                  </a:lnTo>
                  <a:lnTo>
                    <a:pt x="15119" y="13213"/>
                  </a:lnTo>
                  <a:lnTo>
                    <a:pt x="15070" y="13067"/>
                  </a:lnTo>
                  <a:lnTo>
                    <a:pt x="14997" y="12920"/>
                  </a:lnTo>
                  <a:lnTo>
                    <a:pt x="13898" y="11552"/>
                  </a:lnTo>
                  <a:lnTo>
                    <a:pt x="14068" y="11210"/>
                  </a:lnTo>
                  <a:lnTo>
                    <a:pt x="14215" y="10868"/>
                  </a:lnTo>
                  <a:lnTo>
                    <a:pt x="14362" y="10502"/>
                  </a:lnTo>
                  <a:lnTo>
                    <a:pt x="14459" y="10160"/>
                  </a:lnTo>
                  <a:lnTo>
                    <a:pt x="16218" y="9965"/>
                  </a:lnTo>
                  <a:lnTo>
                    <a:pt x="16364" y="9916"/>
                  </a:lnTo>
                  <a:lnTo>
                    <a:pt x="16511" y="9867"/>
                  </a:lnTo>
                  <a:lnTo>
                    <a:pt x="16657" y="9769"/>
                  </a:lnTo>
                  <a:lnTo>
                    <a:pt x="16755" y="9672"/>
                  </a:lnTo>
                  <a:lnTo>
                    <a:pt x="16853" y="9525"/>
                  </a:lnTo>
                  <a:lnTo>
                    <a:pt x="16926" y="9403"/>
                  </a:lnTo>
                  <a:lnTo>
                    <a:pt x="16975" y="9257"/>
                  </a:lnTo>
                  <a:lnTo>
                    <a:pt x="16999" y="9086"/>
                  </a:lnTo>
                  <a:lnTo>
                    <a:pt x="16999" y="7913"/>
                  </a:lnTo>
                  <a:lnTo>
                    <a:pt x="16975" y="7742"/>
                  </a:lnTo>
                  <a:lnTo>
                    <a:pt x="16926" y="7596"/>
                  </a:lnTo>
                  <a:lnTo>
                    <a:pt x="16853" y="7474"/>
                  </a:lnTo>
                  <a:lnTo>
                    <a:pt x="16755" y="7327"/>
                  </a:lnTo>
                  <a:lnTo>
                    <a:pt x="16657" y="7229"/>
                  </a:lnTo>
                  <a:lnTo>
                    <a:pt x="16511" y="7132"/>
                  </a:lnTo>
                  <a:lnTo>
                    <a:pt x="16364" y="7083"/>
                  </a:lnTo>
                  <a:lnTo>
                    <a:pt x="16218" y="7034"/>
                  </a:lnTo>
                  <a:lnTo>
                    <a:pt x="14459" y="6839"/>
                  </a:lnTo>
                  <a:lnTo>
                    <a:pt x="14362" y="6497"/>
                  </a:lnTo>
                  <a:lnTo>
                    <a:pt x="14215" y="6130"/>
                  </a:lnTo>
                  <a:lnTo>
                    <a:pt x="14068" y="5788"/>
                  </a:lnTo>
                  <a:lnTo>
                    <a:pt x="13898" y="5447"/>
                  </a:lnTo>
                  <a:lnTo>
                    <a:pt x="14997" y="4079"/>
                  </a:lnTo>
                  <a:lnTo>
                    <a:pt x="15070" y="3932"/>
                  </a:lnTo>
                  <a:lnTo>
                    <a:pt x="15119" y="3786"/>
                  </a:lnTo>
                  <a:lnTo>
                    <a:pt x="15168" y="3639"/>
                  </a:lnTo>
                  <a:lnTo>
                    <a:pt x="15168" y="3493"/>
                  </a:lnTo>
                  <a:lnTo>
                    <a:pt x="15143" y="3322"/>
                  </a:lnTo>
                  <a:lnTo>
                    <a:pt x="15094" y="3175"/>
                  </a:lnTo>
                  <a:lnTo>
                    <a:pt x="15021" y="3029"/>
                  </a:lnTo>
                  <a:lnTo>
                    <a:pt x="14923" y="2907"/>
                  </a:lnTo>
                  <a:lnTo>
                    <a:pt x="14093" y="2076"/>
                  </a:lnTo>
                  <a:lnTo>
                    <a:pt x="13971" y="1978"/>
                  </a:lnTo>
                  <a:lnTo>
                    <a:pt x="13824" y="1905"/>
                  </a:lnTo>
                  <a:lnTo>
                    <a:pt x="13678" y="1856"/>
                  </a:lnTo>
                  <a:lnTo>
                    <a:pt x="13507" y="1832"/>
                  </a:lnTo>
                  <a:lnTo>
                    <a:pt x="13360" y="1832"/>
                  </a:lnTo>
                  <a:lnTo>
                    <a:pt x="13214" y="1881"/>
                  </a:lnTo>
                  <a:lnTo>
                    <a:pt x="13067" y="1930"/>
                  </a:lnTo>
                  <a:lnTo>
                    <a:pt x="12921" y="2027"/>
                  </a:lnTo>
                  <a:lnTo>
                    <a:pt x="11553" y="3102"/>
                  </a:lnTo>
                  <a:lnTo>
                    <a:pt x="11211" y="2931"/>
                  </a:lnTo>
                  <a:lnTo>
                    <a:pt x="10869" y="2784"/>
                  </a:lnTo>
                  <a:lnTo>
                    <a:pt x="10503" y="2638"/>
                  </a:lnTo>
                  <a:lnTo>
                    <a:pt x="10161" y="2540"/>
                  </a:lnTo>
                  <a:lnTo>
                    <a:pt x="9965" y="782"/>
                  </a:lnTo>
                  <a:lnTo>
                    <a:pt x="9917" y="635"/>
                  </a:lnTo>
                  <a:lnTo>
                    <a:pt x="9868" y="489"/>
                  </a:lnTo>
                  <a:lnTo>
                    <a:pt x="9770" y="342"/>
                  </a:lnTo>
                  <a:lnTo>
                    <a:pt x="9672" y="244"/>
                  </a:lnTo>
                  <a:lnTo>
                    <a:pt x="9526" y="147"/>
                  </a:lnTo>
                  <a:lnTo>
                    <a:pt x="9404" y="73"/>
                  </a:lnTo>
                  <a:lnTo>
                    <a:pt x="9257" y="25"/>
                  </a:lnTo>
                  <a:lnTo>
                    <a:pt x="9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90"/>
          <p:cNvGrpSpPr/>
          <p:nvPr/>
        </p:nvGrpSpPr>
        <p:grpSpPr>
          <a:xfrm>
            <a:off x="15439652" y="3519222"/>
            <a:ext cx="7805556" cy="2888359"/>
            <a:chOff x="3898375" y="1132875"/>
            <a:chExt cx="3038600" cy="1124400"/>
          </a:xfrm>
        </p:grpSpPr>
        <p:sp>
          <p:nvSpPr>
            <p:cNvPr id="824" name="Google Shape;824;p90"/>
            <p:cNvSpPr/>
            <p:nvPr/>
          </p:nvSpPr>
          <p:spPr>
            <a:xfrm>
              <a:off x="3898375" y="1132875"/>
              <a:ext cx="545700" cy="562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90"/>
            <p:cNvSpPr/>
            <p:nvPr/>
          </p:nvSpPr>
          <p:spPr>
            <a:xfrm>
              <a:off x="3898375" y="1695075"/>
              <a:ext cx="545700" cy="5622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90"/>
            <p:cNvSpPr txBox="1"/>
            <p:nvPr/>
          </p:nvSpPr>
          <p:spPr>
            <a:xfrm>
              <a:off x="4539375" y="1132875"/>
              <a:ext cx="2397600" cy="9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PH" sz="32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DDL (Definition)</a:t>
              </a:r>
              <a:endParaRPr sz="32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3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CREATE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ALTER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DROP</a:t>
              </a:r>
              <a:endParaRPr sz="32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827" name="Google Shape;82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51375" y="3611550"/>
            <a:ext cx="1219200" cy="121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8" name="Google Shape;828;p90"/>
          <p:cNvGrpSpPr/>
          <p:nvPr/>
        </p:nvGrpSpPr>
        <p:grpSpPr>
          <a:xfrm>
            <a:off x="15439652" y="7365615"/>
            <a:ext cx="7805601" cy="2888359"/>
            <a:chOff x="15439652" y="7365615"/>
            <a:chExt cx="7805601" cy="2888359"/>
          </a:xfrm>
        </p:grpSpPr>
        <p:sp>
          <p:nvSpPr>
            <p:cNvPr id="829" name="Google Shape;829;p90"/>
            <p:cNvSpPr/>
            <p:nvPr/>
          </p:nvSpPr>
          <p:spPr>
            <a:xfrm>
              <a:off x="15439652" y="7365615"/>
              <a:ext cx="1401794" cy="1444179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90"/>
            <p:cNvSpPr/>
            <p:nvPr/>
          </p:nvSpPr>
          <p:spPr>
            <a:xfrm>
              <a:off x="15439652" y="8809794"/>
              <a:ext cx="1401794" cy="1444179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90"/>
            <p:cNvSpPr txBox="1"/>
            <p:nvPr/>
          </p:nvSpPr>
          <p:spPr>
            <a:xfrm>
              <a:off x="17086253" y="7365615"/>
              <a:ext cx="6159000" cy="20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PH" sz="32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DCL (Control)</a:t>
              </a:r>
              <a:endParaRPr i="0" sz="32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32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GRANT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REVOKE</a:t>
              </a:r>
              <a:endParaRPr sz="3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32" name="Google Shape;832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603600" y="7478100"/>
              <a:ext cx="1073900" cy="107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3" name="Google Shape;833;p90"/>
          <p:cNvGrpSpPr/>
          <p:nvPr/>
        </p:nvGrpSpPr>
        <p:grpSpPr>
          <a:xfrm>
            <a:off x="7316014" y="3482468"/>
            <a:ext cx="7155649" cy="2925113"/>
            <a:chOff x="7316014" y="3482468"/>
            <a:chExt cx="7155649" cy="2925113"/>
          </a:xfrm>
        </p:grpSpPr>
        <p:grpSp>
          <p:nvGrpSpPr>
            <p:cNvPr id="834" name="Google Shape;834;p90"/>
            <p:cNvGrpSpPr/>
            <p:nvPr/>
          </p:nvGrpSpPr>
          <p:grpSpPr>
            <a:xfrm>
              <a:off x="7316036" y="3482468"/>
              <a:ext cx="1427933" cy="1471109"/>
              <a:chOff x="735950" y="1132875"/>
              <a:chExt cx="545700" cy="562200"/>
            </a:xfrm>
          </p:grpSpPr>
          <p:sp>
            <p:nvSpPr>
              <p:cNvPr id="835" name="Google Shape;835;p90"/>
              <p:cNvSpPr/>
              <p:nvPr/>
            </p:nvSpPr>
            <p:spPr>
              <a:xfrm>
                <a:off x="735950" y="1132875"/>
                <a:ext cx="545700" cy="5622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9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836" name="Google Shape;836;p90"/>
              <p:cNvGrpSpPr/>
              <p:nvPr/>
            </p:nvGrpSpPr>
            <p:grpSpPr>
              <a:xfrm>
                <a:off x="825971" y="1231092"/>
                <a:ext cx="365761" cy="365768"/>
                <a:chOff x="-37385100" y="3898325"/>
                <a:chExt cx="321350" cy="318225"/>
              </a:xfrm>
            </p:grpSpPr>
            <p:sp>
              <p:nvSpPr>
                <p:cNvPr id="837" name="Google Shape;837;p90"/>
                <p:cNvSpPr/>
                <p:nvPr/>
              </p:nvSpPr>
              <p:spPr>
                <a:xfrm>
                  <a:off x="-37190575" y="4093650"/>
                  <a:ext cx="126825" cy="122900"/>
                </a:xfrm>
                <a:custGeom>
                  <a:rect b="b" l="l" r="r" t="t"/>
                  <a:pathLst>
                    <a:path extrusionOk="0" h="4916" w="5073">
                      <a:moveTo>
                        <a:pt x="2238" y="1"/>
                      </a:moveTo>
                      <a:cubicBezTo>
                        <a:pt x="1986" y="442"/>
                        <a:pt x="1671" y="820"/>
                        <a:pt x="1324" y="1229"/>
                      </a:cubicBezTo>
                      <a:cubicBezTo>
                        <a:pt x="946" y="1671"/>
                        <a:pt x="473" y="1986"/>
                        <a:pt x="1" y="2238"/>
                      </a:cubicBezTo>
                      <a:lnTo>
                        <a:pt x="2206" y="4443"/>
                      </a:lnTo>
                      <a:cubicBezTo>
                        <a:pt x="2521" y="4758"/>
                        <a:pt x="2923" y="4916"/>
                        <a:pt x="3325" y="4916"/>
                      </a:cubicBezTo>
                      <a:cubicBezTo>
                        <a:pt x="3726" y="4916"/>
                        <a:pt x="4128" y="4758"/>
                        <a:pt x="4443" y="4443"/>
                      </a:cubicBezTo>
                      <a:cubicBezTo>
                        <a:pt x="5073" y="3813"/>
                        <a:pt x="5073" y="2836"/>
                        <a:pt x="4443" y="2206"/>
                      </a:cubicBez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i="0" sz="19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38" name="Google Shape;838;p90"/>
                <p:cNvSpPr/>
                <p:nvPr/>
              </p:nvSpPr>
              <p:spPr>
                <a:xfrm>
                  <a:off x="-37385100" y="3898325"/>
                  <a:ext cx="248125" cy="248950"/>
                </a:xfrm>
                <a:custGeom>
                  <a:rect b="b" l="l" r="r" t="t"/>
                  <a:pathLst>
                    <a:path extrusionOk="0" h="9958" w="9925">
                      <a:moveTo>
                        <a:pt x="4978" y="1702"/>
                      </a:moveTo>
                      <a:cubicBezTo>
                        <a:pt x="6774" y="1702"/>
                        <a:pt x="8286" y="3214"/>
                        <a:pt x="8286" y="5010"/>
                      </a:cubicBezTo>
                      <a:cubicBezTo>
                        <a:pt x="8254" y="5892"/>
                        <a:pt x="7939" y="6711"/>
                        <a:pt x="7341" y="7310"/>
                      </a:cubicBezTo>
                      <a:cubicBezTo>
                        <a:pt x="6742" y="7908"/>
                        <a:pt x="5923" y="8318"/>
                        <a:pt x="4978" y="8318"/>
                      </a:cubicBezTo>
                      <a:cubicBezTo>
                        <a:pt x="3151" y="8318"/>
                        <a:pt x="1670" y="6837"/>
                        <a:pt x="1670" y="5010"/>
                      </a:cubicBezTo>
                      <a:cubicBezTo>
                        <a:pt x="1670" y="3214"/>
                        <a:pt x="3151" y="1702"/>
                        <a:pt x="4978" y="1702"/>
                      </a:cubicBezTo>
                      <a:close/>
                      <a:moveTo>
                        <a:pt x="4978" y="1"/>
                      </a:moveTo>
                      <a:cubicBezTo>
                        <a:pt x="2268" y="1"/>
                        <a:pt x="0" y="2269"/>
                        <a:pt x="0" y="4978"/>
                      </a:cubicBezTo>
                      <a:cubicBezTo>
                        <a:pt x="0" y="7688"/>
                        <a:pt x="2268" y="9956"/>
                        <a:pt x="4978" y="9956"/>
                      </a:cubicBezTo>
                      <a:cubicBezTo>
                        <a:pt x="5013" y="9957"/>
                        <a:pt x="5048" y="9957"/>
                        <a:pt x="5083" y="9957"/>
                      </a:cubicBezTo>
                      <a:cubicBezTo>
                        <a:pt x="6367" y="9957"/>
                        <a:pt x="7586" y="9395"/>
                        <a:pt x="8506" y="8444"/>
                      </a:cubicBezTo>
                      <a:cubicBezTo>
                        <a:pt x="9420" y="7499"/>
                        <a:pt x="9924" y="6270"/>
                        <a:pt x="9924" y="4978"/>
                      </a:cubicBezTo>
                      <a:cubicBezTo>
                        <a:pt x="9924" y="2269"/>
                        <a:pt x="7687" y="1"/>
                        <a:pt x="49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i="0" sz="19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  <p:grpSp>
          <p:nvGrpSpPr>
            <p:cNvPr id="839" name="Google Shape;839;p90"/>
            <p:cNvGrpSpPr/>
            <p:nvPr/>
          </p:nvGrpSpPr>
          <p:grpSpPr>
            <a:xfrm>
              <a:off x="7316014" y="3519222"/>
              <a:ext cx="7155649" cy="2888359"/>
              <a:chOff x="735950" y="1132875"/>
              <a:chExt cx="2785600" cy="1124400"/>
            </a:xfrm>
          </p:grpSpPr>
          <p:sp>
            <p:nvSpPr>
              <p:cNvPr id="840" name="Google Shape;840;p90"/>
              <p:cNvSpPr txBox="1"/>
              <p:nvPr/>
            </p:nvSpPr>
            <p:spPr>
              <a:xfrm>
                <a:off x="1385250" y="1132875"/>
                <a:ext cx="2136300" cy="99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PH" sz="3200">
                    <a:solidFill>
                      <a:srgbClr val="3D85C6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DQL (Query)</a:t>
                </a:r>
                <a:endParaRPr i="0" sz="3200" u="none" cap="none" strike="noStrike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i="0" sz="3200" u="none" cap="none" strike="noStrike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PH" sz="3000">
                    <a:solidFill>
                      <a:srgbClr val="99999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SELECT</a:t>
                </a:r>
                <a:endParaRPr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PH" sz="3000">
                    <a:solidFill>
                      <a:srgbClr val="99999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FROM</a:t>
                </a:r>
                <a:endParaRPr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-PH" sz="3000">
                    <a:solidFill>
                      <a:srgbClr val="999999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GROUP BY</a:t>
                </a:r>
                <a:endParaRPr sz="3000">
                  <a:solidFill>
                    <a:srgbClr val="999999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841" name="Google Shape;841;p90"/>
              <p:cNvGrpSpPr/>
              <p:nvPr/>
            </p:nvGrpSpPr>
            <p:grpSpPr>
              <a:xfrm>
                <a:off x="825971" y="1231092"/>
                <a:ext cx="365761" cy="365768"/>
                <a:chOff x="-37385100" y="3898325"/>
                <a:chExt cx="321350" cy="318225"/>
              </a:xfrm>
            </p:grpSpPr>
            <p:sp>
              <p:nvSpPr>
                <p:cNvPr id="842" name="Google Shape;842;p90"/>
                <p:cNvSpPr/>
                <p:nvPr/>
              </p:nvSpPr>
              <p:spPr>
                <a:xfrm>
                  <a:off x="-37190575" y="4093650"/>
                  <a:ext cx="126825" cy="122900"/>
                </a:xfrm>
                <a:custGeom>
                  <a:rect b="b" l="l" r="r" t="t"/>
                  <a:pathLst>
                    <a:path extrusionOk="0" h="4916" w="5073">
                      <a:moveTo>
                        <a:pt x="2238" y="1"/>
                      </a:moveTo>
                      <a:cubicBezTo>
                        <a:pt x="1986" y="442"/>
                        <a:pt x="1671" y="820"/>
                        <a:pt x="1324" y="1229"/>
                      </a:cubicBezTo>
                      <a:cubicBezTo>
                        <a:pt x="946" y="1671"/>
                        <a:pt x="473" y="1986"/>
                        <a:pt x="1" y="2238"/>
                      </a:cubicBezTo>
                      <a:lnTo>
                        <a:pt x="2206" y="4443"/>
                      </a:lnTo>
                      <a:cubicBezTo>
                        <a:pt x="2521" y="4758"/>
                        <a:pt x="2923" y="4916"/>
                        <a:pt x="3325" y="4916"/>
                      </a:cubicBezTo>
                      <a:cubicBezTo>
                        <a:pt x="3726" y="4916"/>
                        <a:pt x="4128" y="4758"/>
                        <a:pt x="4443" y="4443"/>
                      </a:cubicBezTo>
                      <a:cubicBezTo>
                        <a:pt x="5073" y="3813"/>
                        <a:pt x="5073" y="2836"/>
                        <a:pt x="4443" y="2206"/>
                      </a:cubicBez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i="0" sz="3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843" name="Google Shape;843;p90"/>
                <p:cNvSpPr/>
                <p:nvPr/>
              </p:nvSpPr>
              <p:spPr>
                <a:xfrm>
                  <a:off x="-37385100" y="3898325"/>
                  <a:ext cx="248125" cy="248950"/>
                </a:xfrm>
                <a:custGeom>
                  <a:rect b="b" l="l" r="r" t="t"/>
                  <a:pathLst>
                    <a:path extrusionOk="0" h="9958" w="9925">
                      <a:moveTo>
                        <a:pt x="4978" y="1702"/>
                      </a:moveTo>
                      <a:cubicBezTo>
                        <a:pt x="6774" y="1702"/>
                        <a:pt x="8286" y="3214"/>
                        <a:pt x="8286" y="5010"/>
                      </a:cubicBezTo>
                      <a:cubicBezTo>
                        <a:pt x="8254" y="5892"/>
                        <a:pt x="7939" y="6711"/>
                        <a:pt x="7341" y="7310"/>
                      </a:cubicBezTo>
                      <a:cubicBezTo>
                        <a:pt x="6742" y="7908"/>
                        <a:pt x="5923" y="8318"/>
                        <a:pt x="4978" y="8318"/>
                      </a:cubicBezTo>
                      <a:cubicBezTo>
                        <a:pt x="3151" y="8318"/>
                        <a:pt x="1670" y="6837"/>
                        <a:pt x="1670" y="5010"/>
                      </a:cubicBezTo>
                      <a:cubicBezTo>
                        <a:pt x="1670" y="3214"/>
                        <a:pt x="3151" y="1702"/>
                        <a:pt x="4978" y="1702"/>
                      </a:cubicBezTo>
                      <a:close/>
                      <a:moveTo>
                        <a:pt x="4978" y="1"/>
                      </a:moveTo>
                      <a:cubicBezTo>
                        <a:pt x="2268" y="1"/>
                        <a:pt x="0" y="2269"/>
                        <a:pt x="0" y="4978"/>
                      </a:cubicBezTo>
                      <a:cubicBezTo>
                        <a:pt x="0" y="7688"/>
                        <a:pt x="2268" y="9956"/>
                        <a:pt x="4978" y="9956"/>
                      </a:cubicBezTo>
                      <a:cubicBezTo>
                        <a:pt x="5013" y="9957"/>
                        <a:pt x="5048" y="9957"/>
                        <a:pt x="5083" y="9957"/>
                      </a:cubicBezTo>
                      <a:cubicBezTo>
                        <a:pt x="6367" y="9957"/>
                        <a:pt x="7586" y="9395"/>
                        <a:pt x="8506" y="8444"/>
                      </a:cubicBezTo>
                      <a:cubicBezTo>
                        <a:pt x="9420" y="7499"/>
                        <a:pt x="9924" y="6270"/>
                        <a:pt x="9924" y="4978"/>
                      </a:cubicBezTo>
                      <a:cubicBezTo>
                        <a:pt x="9924" y="2269"/>
                        <a:pt x="7687" y="1"/>
                        <a:pt x="497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i="0" sz="35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844" name="Google Shape;844;p90"/>
              <p:cNvSpPr/>
              <p:nvPr/>
            </p:nvSpPr>
            <p:spPr>
              <a:xfrm>
                <a:off x="735950" y="1695075"/>
                <a:ext cx="545700" cy="5622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35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1"/>
          <p:cNvSpPr txBox="1"/>
          <p:nvPr>
            <p:ph idx="4294967295" type="title"/>
          </p:nvPr>
        </p:nvSpPr>
        <p:spPr>
          <a:xfrm>
            <a:off x="1577976" y="266700"/>
            <a:ext cx="228060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</a:pPr>
            <a:r>
              <a:rPr b="1" lang="en-PH" sz="7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products are popular during holidays?</a:t>
            </a:r>
            <a:endParaRPr b="1" i="1" sz="8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91"/>
          <p:cNvSpPr txBox="1"/>
          <p:nvPr>
            <p:ph idx="4294967295" type="title"/>
          </p:nvPr>
        </p:nvSpPr>
        <p:spPr>
          <a:xfrm>
            <a:off x="1004550" y="11105400"/>
            <a:ext cx="211596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</a:pPr>
            <a:r>
              <a:rPr b="1" lang="en-PH" sz="4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SQL commands would you use to explore this question?</a:t>
            </a:r>
            <a:endParaRPr b="1" i="1" sz="5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500" y="2060700"/>
            <a:ext cx="17369863" cy="873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2"/>
          <p:cNvSpPr txBox="1"/>
          <p:nvPr/>
        </p:nvSpPr>
        <p:spPr>
          <a:xfrm>
            <a:off x="1088100" y="560625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ENGINEERING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857" name="Google Shape;85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3"/>
          <p:cNvSpPr txBox="1"/>
          <p:nvPr/>
        </p:nvSpPr>
        <p:spPr>
          <a:xfrm>
            <a:off x="1088100" y="800383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engineering refers to the building of </a:t>
            </a:r>
            <a:r>
              <a:rPr b="1" lang="en-PH" sz="5500">
                <a:solidFill>
                  <a:srgbClr val="1A1E68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systems</a:t>
            </a: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 to enable the collection and usage of </a:t>
            </a:r>
            <a:r>
              <a:rPr b="1" lang="en-PH" sz="5500">
                <a:solidFill>
                  <a:srgbClr val="1A1E68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. This data is used to enable </a:t>
            </a:r>
            <a:r>
              <a:rPr b="1" lang="en-PH" sz="5500">
                <a:solidFill>
                  <a:srgbClr val="1A1E68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analysis</a:t>
            </a: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 and </a:t>
            </a:r>
            <a:r>
              <a:rPr b="1" lang="en-PH" sz="5500">
                <a:solidFill>
                  <a:srgbClr val="1A1E68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science</a:t>
            </a: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 &amp; </a:t>
            </a:r>
            <a:r>
              <a:rPr b="1" lang="en-PH" sz="5500">
                <a:solidFill>
                  <a:srgbClr val="1A1E68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. Making the data usable involves substantial </a:t>
            </a:r>
            <a:r>
              <a:rPr b="1" lang="en-PH" sz="5500">
                <a:solidFill>
                  <a:srgbClr val="1A1E68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compute</a:t>
            </a: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b="1" lang="en-PH" sz="5500">
                <a:solidFill>
                  <a:srgbClr val="1A1E68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storage</a:t>
            </a: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b="1" lang="en-PH" sz="5500">
                <a:solidFill>
                  <a:srgbClr val="1A1E68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processing</a:t>
            </a: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 and </a:t>
            </a:r>
            <a:r>
              <a:rPr b="1" lang="en-PH" sz="5500">
                <a:solidFill>
                  <a:srgbClr val="1A1E68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cleaning</a:t>
            </a:r>
            <a:r>
              <a:rPr b="1" lang="en-PH" sz="5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b="1" i="0" sz="55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863" name="Google Shape;863;p9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73475" y="5003333"/>
            <a:ext cx="16821150" cy="75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81208_125502.jpg" id="273" name="Google Shape;27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667" y="-2133600"/>
            <a:ext cx="24443331" cy="18332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8"/>
          <p:cNvSpPr/>
          <p:nvPr/>
        </p:nvSpPr>
        <p:spPr>
          <a:xfrm>
            <a:off x="0" y="-25400"/>
            <a:ext cx="24384000" cy="13766700"/>
          </a:xfrm>
          <a:prstGeom prst="rect">
            <a:avLst/>
          </a:prstGeom>
          <a:gradFill>
            <a:gsLst>
              <a:gs pos="0">
                <a:srgbClr val="229FFF">
                  <a:alpha val="54901"/>
                </a:srgbClr>
              </a:gs>
              <a:gs pos="100000">
                <a:srgbClr val="744BBA">
                  <a:alpha val="54901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venir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58"/>
          <p:cNvSpPr txBox="1"/>
          <p:nvPr/>
        </p:nvSpPr>
        <p:spPr>
          <a:xfrm>
            <a:off x="2866530" y="2922761"/>
            <a:ext cx="186510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lang="en-PH" sz="9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Icebreaker</a:t>
            </a:r>
            <a:endParaRPr sz="9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t/>
            </a:r>
            <a:endParaRPr sz="7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500"/>
              <a:buFont typeface="Avenir"/>
              <a:buNone/>
            </a:pPr>
            <a:r>
              <a:rPr lang="en-PH" sz="7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Which SQL statement is your favorite?</a:t>
            </a:r>
            <a:endParaRPr sz="7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6" name="Google Shape;2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475" y="2666200"/>
            <a:ext cx="1947250" cy="19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4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4300">
                <a:latin typeface="Avenir"/>
                <a:ea typeface="Avenir"/>
                <a:cs typeface="Avenir"/>
                <a:sym typeface="Avenir"/>
              </a:rPr>
              <a:t>Data pipelines</a:t>
            </a:r>
            <a:r>
              <a:rPr lang="en-PH" sz="4300">
                <a:latin typeface="Avenir"/>
                <a:ea typeface="Avenir"/>
                <a:cs typeface="Avenir"/>
                <a:sym typeface="Avenir"/>
              </a:rPr>
              <a:t> are software systems that automate key parts of the data management process.</a:t>
            </a:r>
            <a:endParaRPr sz="43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70" name="Google Shape;870;p94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871" name="Google Shape;871;p94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72" name="Google Shape;872;p94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73" name="Google Shape;873;p94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ENGINEERING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874" name="Google Shape;87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94"/>
          <p:cNvSpPr txBox="1"/>
          <p:nvPr/>
        </p:nvSpPr>
        <p:spPr>
          <a:xfrm>
            <a:off x="7688850" y="12956625"/>
            <a:ext cx="142329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4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https://www.equalexperts.com/blog/our-thinking/what-is-a-data-pipeline/</a:t>
            </a:r>
            <a:endParaRPr i="1" sz="24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76" name="Google Shape;87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9800" y="328025"/>
            <a:ext cx="15215175" cy="126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5"/>
          <p:cNvSpPr/>
          <p:nvPr/>
        </p:nvSpPr>
        <p:spPr>
          <a:xfrm>
            <a:off x="705375" y="3604563"/>
            <a:ext cx="73197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300">
                <a:latin typeface="Avenir"/>
                <a:ea typeface="Avenir"/>
                <a:cs typeface="Avenir"/>
                <a:sym typeface="Avenir"/>
              </a:rPr>
              <a:t>In computing, extract, transform, load is a three-phase process where data is extracted, transformed and loaded into an output data container. </a:t>
            </a:r>
            <a:endParaRPr sz="43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82" name="Google Shape;882;p95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883" name="Google Shape;883;p95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4" name="Google Shape;884;p95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85" name="Google Shape;885;p95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ENGINEERING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886" name="Google Shape;88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5"/>
          <p:cNvSpPr txBox="1"/>
          <p:nvPr/>
        </p:nvSpPr>
        <p:spPr>
          <a:xfrm>
            <a:off x="7688850" y="12956625"/>
            <a:ext cx="142329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4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https://www.equalexperts.com/blog/our-thinking/what-is-a-data-pipeline/</a:t>
            </a:r>
            <a:endParaRPr i="1" sz="24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8" name="Google Shape;88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425" y="4133262"/>
            <a:ext cx="15213774" cy="85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95"/>
          <p:cNvPicPr preferRelativeResize="0"/>
          <p:nvPr/>
        </p:nvPicPr>
        <p:blipFill rotWithShape="1">
          <a:blip r:embed="rId5">
            <a:alphaModFix/>
          </a:blip>
          <a:srcRect b="16652" l="0" r="0" t="0"/>
          <a:stretch/>
        </p:blipFill>
        <p:spPr>
          <a:xfrm>
            <a:off x="11785125" y="202026"/>
            <a:ext cx="8161249" cy="362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9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895" name="Google Shape;895;p9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6" name="Google Shape;896;p9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97" name="Google Shape;897;p96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ENGINEERING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898" name="Google Shape;89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6"/>
          <p:cNvSpPr txBox="1"/>
          <p:nvPr/>
        </p:nvSpPr>
        <p:spPr>
          <a:xfrm>
            <a:off x="7688850" y="12956625"/>
            <a:ext cx="142329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4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https://www.techtarget.com/searchdatamanagement/definition/data-mart</a:t>
            </a:r>
            <a:endParaRPr i="1" sz="24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0" name="Google Shape;90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9152" y="2324499"/>
            <a:ext cx="15030200" cy="83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06425" y="2609475"/>
            <a:ext cx="11014901" cy="782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9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907" name="Google Shape;907;p9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8" name="Google Shape;908;p9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09" name="Google Shape;909;p97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ENGINEERING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910" name="Google Shape;91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7"/>
          <p:cNvSpPr txBox="1"/>
          <p:nvPr/>
        </p:nvSpPr>
        <p:spPr>
          <a:xfrm>
            <a:off x="7468425" y="12816125"/>
            <a:ext cx="15248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https://makemeanalyst.com/who-is-big-data-engineer-and-how-to-become-a-big-data-engineer/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2" name="Google Shape;912;p97"/>
          <p:cNvPicPr preferRelativeResize="0"/>
          <p:nvPr/>
        </p:nvPicPr>
        <p:blipFill rotWithShape="1">
          <a:blip r:embed="rId4">
            <a:alphaModFix/>
          </a:blip>
          <a:srcRect b="0" l="0" r="47635" t="0"/>
          <a:stretch/>
        </p:blipFill>
        <p:spPr>
          <a:xfrm>
            <a:off x="3114425" y="2067775"/>
            <a:ext cx="7319700" cy="58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97"/>
          <p:cNvPicPr preferRelativeResize="0"/>
          <p:nvPr/>
        </p:nvPicPr>
        <p:blipFill rotWithShape="1">
          <a:blip r:embed="rId4">
            <a:alphaModFix/>
          </a:blip>
          <a:srcRect b="0" l="53014" r="0" t="0"/>
          <a:stretch/>
        </p:blipFill>
        <p:spPr>
          <a:xfrm>
            <a:off x="13319775" y="2067775"/>
            <a:ext cx="6567949" cy="58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7"/>
          <p:cNvSpPr txBox="1"/>
          <p:nvPr/>
        </p:nvSpPr>
        <p:spPr>
          <a:xfrm>
            <a:off x="4546850" y="2067775"/>
            <a:ext cx="505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38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Closer to Source</a:t>
            </a:r>
            <a:endParaRPr sz="100"/>
          </a:p>
        </p:txBody>
      </p:sp>
      <p:sp>
        <p:nvSpPr>
          <p:cNvPr id="915" name="Google Shape;915;p97"/>
          <p:cNvSpPr txBox="1"/>
          <p:nvPr/>
        </p:nvSpPr>
        <p:spPr>
          <a:xfrm>
            <a:off x="15226800" y="2067775"/>
            <a:ext cx="505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38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Closer to Use</a:t>
            </a:r>
            <a:endParaRPr sz="100"/>
          </a:p>
        </p:txBody>
      </p:sp>
      <p:pic>
        <p:nvPicPr>
          <p:cNvPr id="916" name="Google Shape;91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8049175"/>
            <a:ext cx="9256218" cy="46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97"/>
          <p:cNvPicPr preferRelativeResize="0"/>
          <p:nvPr/>
        </p:nvPicPr>
        <p:blipFill rotWithShape="1">
          <a:blip r:embed="rId6">
            <a:alphaModFix/>
          </a:blip>
          <a:srcRect b="0" l="0" r="0" t="10778"/>
          <a:stretch/>
        </p:blipFill>
        <p:spPr>
          <a:xfrm>
            <a:off x="9389750" y="8297863"/>
            <a:ext cx="5097025" cy="41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39175" y="8049175"/>
            <a:ext cx="9229098" cy="461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9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924" name="Google Shape;924;p9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5" name="Google Shape;925;p9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26" name="Google Shape;926;p98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ENGINEERING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927" name="Google Shape;92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98"/>
          <p:cNvGrpSpPr/>
          <p:nvPr/>
        </p:nvGrpSpPr>
        <p:grpSpPr>
          <a:xfrm>
            <a:off x="14485900" y="359075"/>
            <a:ext cx="9196500" cy="6774051"/>
            <a:chOff x="3203700" y="2585325"/>
            <a:chExt cx="9196500" cy="6774051"/>
          </a:xfrm>
        </p:grpSpPr>
        <p:pic>
          <p:nvPicPr>
            <p:cNvPr id="929" name="Google Shape;929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8610" y="4074875"/>
              <a:ext cx="8452940" cy="5284501"/>
            </a:xfrm>
            <a:prstGeom prst="rect">
              <a:avLst/>
            </a:prstGeom>
            <a:noFill/>
            <a:ln cap="flat" cmpd="sng" w="2857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30" name="Google Shape;930;p98"/>
            <p:cNvSpPr txBox="1"/>
            <p:nvPr/>
          </p:nvSpPr>
          <p:spPr>
            <a:xfrm>
              <a:off x="3203700" y="2585325"/>
              <a:ext cx="91965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Relational databases are well-structured and tabular in nature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931" name="Google Shape;931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3938" y="8117500"/>
            <a:ext cx="6764168" cy="52845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2" name="Google Shape;932;p98"/>
          <p:cNvSpPr txBox="1"/>
          <p:nvPr/>
        </p:nvSpPr>
        <p:spPr>
          <a:xfrm>
            <a:off x="15353775" y="7395525"/>
            <a:ext cx="990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000">
                <a:latin typeface="Helvetica Neue"/>
                <a:ea typeface="Helvetica Neue"/>
                <a:cs typeface="Helvetica Neue"/>
                <a:sym typeface="Helvetica Neue"/>
              </a:rPr>
              <a:t>NoSQL databases have specialized structures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3" name="Google Shape;933;p98"/>
          <p:cNvSpPr txBox="1"/>
          <p:nvPr/>
        </p:nvSpPr>
        <p:spPr>
          <a:xfrm>
            <a:off x="1914825" y="9695125"/>
            <a:ext cx="114237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PH" sz="48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No matter the type of database, SQL is used or a mindset very similar to it.</a:t>
            </a:r>
            <a:endParaRPr b="0" i="0" sz="48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34" name="Google Shape;934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4588" y="3415825"/>
            <a:ext cx="11264174" cy="51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9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940" name="Google Shape;940;p9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1" name="Google Shape;941;p9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42" name="Google Shape;942;p99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ENGINEERING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943" name="Google Shape;94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9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200">
                <a:latin typeface="Avenir"/>
                <a:ea typeface="Avenir"/>
                <a:cs typeface="Avenir"/>
                <a:sym typeface="Avenir"/>
              </a:rPr>
              <a:t>Ensure your organization has a data dictionary, updated regularly and with sufficient information.</a:t>
            </a:r>
            <a:endParaRPr sz="4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45" name="Google Shape;945;p99"/>
          <p:cNvPicPr preferRelativeResize="0"/>
          <p:nvPr/>
        </p:nvPicPr>
        <p:blipFill rotWithShape="1">
          <a:blip r:embed="rId4">
            <a:alphaModFix/>
          </a:blip>
          <a:srcRect b="9763" l="0" r="3901" t="0"/>
          <a:stretch/>
        </p:blipFill>
        <p:spPr>
          <a:xfrm>
            <a:off x="7849150" y="3231100"/>
            <a:ext cx="14096451" cy="74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9"/>
          <p:cNvSpPr txBox="1"/>
          <p:nvPr/>
        </p:nvSpPr>
        <p:spPr>
          <a:xfrm>
            <a:off x="7468425" y="12816125"/>
            <a:ext cx="15248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https://www.youtube.com/watch?v=kH0bcw9P2Lc&amp;ab_channel=ChristopherKalodikis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00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300">
                <a:latin typeface="Avenir"/>
                <a:ea typeface="Avenir"/>
                <a:cs typeface="Avenir"/>
                <a:sym typeface="Avenir"/>
              </a:rPr>
              <a:t>Talk to the data engineers when automating the collection and storage part of your project.</a:t>
            </a:r>
            <a:endParaRPr sz="43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52" name="Google Shape;952;p10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953" name="Google Shape;953;p10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54" name="Google Shape;954;p10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55" name="Google Shape;955;p100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ENGINEERING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956" name="Google Shape;95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00"/>
          <p:cNvSpPr txBox="1"/>
          <p:nvPr/>
        </p:nvSpPr>
        <p:spPr>
          <a:xfrm>
            <a:off x="7468425" y="12816125"/>
            <a:ext cx="15248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https://makemeanalyst.com/who-is-big-data-engineer-and-how-to-become-a-big-data-engineer/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8" name="Google Shape;95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3239" y="1916813"/>
            <a:ext cx="12456575" cy="5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6975" y="7961702"/>
            <a:ext cx="15665076" cy="44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10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965" name="Google Shape;965;p10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6" name="Google Shape;966;p10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67" name="Google Shape;967;p101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GROUP WORK</a:t>
            </a:r>
            <a:endParaRPr i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968" name="Google Shape;96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01"/>
          <p:cNvSpPr txBox="1"/>
          <p:nvPr/>
        </p:nvSpPr>
        <p:spPr>
          <a:xfrm>
            <a:off x="2334325" y="2031175"/>
            <a:ext cx="21786600" cy="117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3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Defining data requirements for your </a:t>
            </a:r>
            <a:r>
              <a:rPr b="1" lang="en-PH" sz="3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 project</a:t>
            </a:r>
            <a:endParaRPr b="1" sz="3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AutoNum type="arabicPeriod"/>
            </a:pPr>
            <a:r>
              <a:rPr lang="en-PH" sz="3600">
                <a:latin typeface="Helvetica Neue"/>
                <a:ea typeface="Helvetica Neue"/>
                <a:cs typeface="Helvetica Neue"/>
                <a:sym typeface="Helvetica Neue"/>
              </a:rPr>
              <a:t>Choose one domain that you can relate to the most among the following, and define a Business Problem to solve</a:t>
            </a:r>
            <a:r>
              <a:rPr lang="en-PH" sz="36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AutoNum type="arabicPeriod"/>
            </a:pP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BPO 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AutoNum type="arabicPeriod"/>
            </a:pP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Bank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AutoNum type="arabicPeriod"/>
            </a:pP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HR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AutoNum type="arabicPeriod"/>
            </a:pP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School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lvetica Neue"/>
              <a:buAutoNum type="arabicPeriod"/>
            </a:pP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eCommerce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600">
                <a:latin typeface="Helvetica Neue"/>
                <a:ea typeface="Helvetica Neue"/>
                <a:cs typeface="Helvetica Neue"/>
                <a:sym typeface="Helvetica Neue"/>
              </a:rPr>
              <a:t>2. List what data are needed to solve the BP. State where they be found.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600">
                <a:latin typeface="Helvetica Neue"/>
                <a:ea typeface="Helvetica Neue"/>
                <a:cs typeface="Helvetica Neue"/>
                <a:sym typeface="Helvetica Neue"/>
              </a:rPr>
              <a:t>3. Highlight potential problems/ challenges to these data? Ie. cleanliness, data privacy, formatting, nulls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600">
                <a:latin typeface="Helvetica Neue"/>
                <a:ea typeface="Helvetica Neue"/>
                <a:cs typeface="Helvetica Neue"/>
                <a:sym typeface="Helvetica Neue"/>
              </a:rPr>
              <a:t>4. What treatments do you think should be done to the data to make it more usable ie. transformation/aggregation/cleansing/preparation</a:t>
            </a:r>
            <a:endParaRPr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BONUS: Write an </a:t>
            </a: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how an SQL statement may look like that will help find potential answers to the problem.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group to present their results in a 1-slide deck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minutes prep, 5 minute presentation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oogle Shape;974;p10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975" name="Google Shape;975;p10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76" name="Google Shape;976;p10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77" name="Google Shape;977;p102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Using ChatGPT</a:t>
            </a:r>
            <a:endParaRPr i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978" name="Google Shape;97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2"/>
          <p:cNvPicPr preferRelativeResize="0"/>
          <p:nvPr/>
        </p:nvPicPr>
        <p:blipFill rotWithShape="1">
          <a:blip r:embed="rId4">
            <a:alphaModFix/>
          </a:blip>
          <a:srcRect b="21160" l="0" r="0" t="0"/>
          <a:stretch/>
        </p:blipFill>
        <p:spPr>
          <a:xfrm>
            <a:off x="2029525" y="2188575"/>
            <a:ext cx="10257976" cy="100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3850" y="2066100"/>
            <a:ext cx="10257976" cy="10241932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2"/>
          <p:cNvSpPr txBox="1"/>
          <p:nvPr/>
        </p:nvSpPr>
        <p:spPr>
          <a:xfrm>
            <a:off x="8639700" y="766050"/>
            <a:ext cx="7104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PH" sz="3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Explaining Concepts</a:t>
            </a:r>
            <a:endParaRPr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3"/>
          <p:cNvSpPr txBox="1"/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Afternoon</a:t>
            </a:r>
            <a:endParaRPr/>
          </a:p>
        </p:txBody>
      </p:sp>
      <p:sp>
        <p:nvSpPr>
          <p:cNvPr id="987" name="Google Shape;987;p103"/>
          <p:cNvSpPr txBox="1"/>
          <p:nvPr>
            <p:ph idx="1" type="body"/>
          </p:nvPr>
        </p:nvSpPr>
        <p:spPr>
          <a:xfrm>
            <a:off x="1689100" y="3149600"/>
            <a:ext cx="21005700" cy="9296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5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u="sng">
                <a:solidFill>
                  <a:schemeClr val="hlink"/>
                </a:solidFill>
                <a:hlinkClick r:id="rId3"/>
              </a:rPr>
              <a:t>https://github.com/ogbinar/python101/blob/master/notebooks/10_file_io.ipynb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u="sng">
                <a:solidFill>
                  <a:schemeClr val="hlink"/>
                </a:solidFill>
                <a:hlinkClick r:id="rId4"/>
              </a:rPr>
              <a:t>https://github.com/ogbinar/python101/blob/master/notebooks/14_advanced_io.ipynb</a:t>
            </a:r>
            <a:endParaRPr/>
          </a:p>
          <a:p>
            <a:pPr indent="-609600" lvl="0" marL="457200" rtl="0" algn="l">
              <a:spcBef>
                <a:spcPts val="5900"/>
              </a:spcBef>
              <a:spcAft>
                <a:spcPts val="0"/>
              </a:spcAft>
              <a:buSzPts val="6000"/>
              <a:buChar char="-"/>
            </a:pPr>
            <a:r>
              <a:rPr lang="en-PH"/>
              <a:t>Download</a:t>
            </a:r>
            <a:endParaRPr/>
          </a:p>
          <a:p>
            <a:pPr indent="-609600" lvl="1" marL="914400" rtl="0" algn="l">
              <a:spcBef>
                <a:spcPts val="0"/>
              </a:spcBef>
              <a:spcAft>
                <a:spcPts val="0"/>
              </a:spcAft>
              <a:buSzPts val="6000"/>
              <a:buChar char="-"/>
            </a:pPr>
            <a:r>
              <a:rPr lang="en-PH" u="sng">
                <a:solidFill>
                  <a:schemeClr val="hlink"/>
                </a:solidFill>
                <a:hlinkClick r:id="rId5"/>
              </a:rPr>
              <a:t>https://sqlitebrowser.org/</a:t>
            </a:r>
            <a:r>
              <a:rPr lang="en-PH"/>
              <a:t> (64-bit, zip, no installer)</a:t>
            </a:r>
            <a:endParaRPr/>
          </a:p>
          <a:p>
            <a:pPr indent="-609600" lvl="1" marL="914400" rtl="0" algn="l">
              <a:spcBef>
                <a:spcPts val="0"/>
              </a:spcBef>
              <a:spcAft>
                <a:spcPts val="0"/>
              </a:spcAft>
              <a:buSzPts val="6000"/>
              <a:buChar char="-"/>
            </a:pPr>
            <a:r>
              <a:rPr lang="en-PH" u="sng">
                <a:solidFill>
                  <a:schemeClr val="hlink"/>
                </a:solidFill>
                <a:hlinkClick r:id="rId6"/>
              </a:rPr>
              <a:t>https://github.com/jpwhite3/northwind-SQLite3</a:t>
            </a:r>
            <a:r>
              <a:rPr lang="en-PH"/>
              <a:t> (northwind.db)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281" name="Google Shape;28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9"/>
          <p:cNvSpPr txBox="1"/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>
                <a:solidFill>
                  <a:srgbClr val="272870"/>
                </a:solidFill>
              </a:rPr>
              <a:t>OUTLINE</a:t>
            </a:r>
            <a:endParaRPr>
              <a:solidFill>
                <a:srgbClr val="272870"/>
              </a:solidFill>
            </a:endParaRPr>
          </a:p>
        </p:txBody>
      </p:sp>
      <p:sp>
        <p:nvSpPr>
          <p:cNvPr id="283" name="Google Shape;283;p59"/>
          <p:cNvSpPr txBox="1"/>
          <p:nvPr>
            <p:ph idx="1" type="body"/>
          </p:nvPr>
        </p:nvSpPr>
        <p:spPr>
          <a:xfrm>
            <a:off x="1689100" y="3149600"/>
            <a:ext cx="21005700" cy="9296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609600" lvl="0" marL="457200" rtl="0" algn="l">
              <a:spcBef>
                <a:spcPts val="5900"/>
              </a:spcBef>
              <a:spcAft>
                <a:spcPts val="0"/>
              </a:spcAft>
              <a:buClr>
                <a:srgbClr val="272870"/>
              </a:buClr>
              <a:buSzPts val="6000"/>
              <a:buAutoNum type="arabicPeriod"/>
            </a:pPr>
            <a:r>
              <a:rPr lang="en-PH">
                <a:solidFill>
                  <a:srgbClr val="272870"/>
                </a:solidFill>
              </a:rPr>
              <a:t>THEORY</a:t>
            </a:r>
            <a:endParaRPr>
              <a:solidFill>
                <a:srgbClr val="272870"/>
              </a:solidFill>
            </a:endParaRPr>
          </a:p>
          <a:p>
            <a:pPr indent="-609600" lvl="1" marL="914400" rtl="0" algn="l">
              <a:spcBef>
                <a:spcPts val="0"/>
              </a:spcBef>
              <a:spcAft>
                <a:spcPts val="0"/>
              </a:spcAft>
              <a:buClr>
                <a:srgbClr val="272870"/>
              </a:buClr>
              <a:buSzPts val="6000"/>
              <a:buAutoNum type="alphaLcPeriod"/>
            </a:pPr>
            <a:r>
              <a:rPr lang="en-PH">
                <a:solidFill>
                  <a:srgbClr val="272870"/>
                </a:solidFill>
              </a:rPr>
              <a:t>DATA 101</a:t>
            </a:r>
            <a:endParaRPr>
              <a:solidFill>
                <a:srgbClr val="272870"/>
              </a:solidFill>
            </a:endParaRPr>
          </a:p>
          <a:p>
            <a:pPr indent="-609600" lvl="1" marL="914400" rtl="0" algn="l">
              <a:spcBef>
                <a:spcPts val="0"/>
              </a:spcBef>
              <a:spcAft>
                <a:spcPts val="0"/>
              </a:spcAft>
              <a:buClr>
                <a:srgbClr val="272870"/>
              </a:buClr>
              <a:buSzPts val="6000"/>
              <a:buAutoNum type="alphaLcPeriod"/>
            </a:pPr>
            <a:r>
              <a:rPr lang="en-PH">
                <a:solidFill>
                  <a:srgbClr val="272870"/>
                </a:solidFill>
              </a:rPr>
              <a:t>DATA MANAGEMENT</a:t>
            </a:r>
            <a:endParaRPr>
              <a:solidFill>
                <a:srgbClr val="272870"/>
              </a:solidFill>
            </a:endParaRPr>
          </a:p>
          <a:p>
            <a:pPr indent="-609600" lvl="1" marL="914400" rtl="0" algn="l">
              <a:spcBef>
                <a:spcPts val="0"/>
              </a:spcBef>
              <a:spcAft>
                <a:spcPts val="0"/>
              </a:spcAft>
              <a:buClr>
                <a:srgbClr val="272870"/>
              </a:buClr>
              <a:buSzPts val="6000"/>
              <a:buAutoNum type="alphaLcPeriod"/>
            </a:pPr>
            <a:r>
              <a:rPr lang="en-PH">
                <a:solidFill>
                  <a:srgbClr val="272870"/>
                </a:solidFill>
              </a:rPr>
              <a:t>DATA ENGINEERING</a:t>
            </a:r>
            <a:endParaRPr>
              <a:solidFill>
                <a:srgbClr val="272870"/>
              </a:solidFill>
            </a:endParaRPr>
          </a:p>
          <a:p>
            <a:pPr indent="-609600" lvl="1" marL="914400" rtl="0" algn="l">
              <a:spcBef>
                <a:spcPts val="0"/>
              </a:spcBef>
              <a:spcAft>
                <a:spcPts val="0"/>
              </a:spcAft>
              <a:buClr>
                <a:srgbClr val="272870"/>
              </a:buClr>
              <a:buSzPts val="6000"/>
              <a:buAutoNum type="alphaLcPeriod"/>
            </a:pPr>
            <a:r>
              <a:rPr lang="en-PH">
                <a:solidFill>
                  <a:srgbClr val="272870"/>
                </a:solidFill>
              </a:rPr>
              <a:t>Exercise</a:t>
            </a:r>
            <a:endParaRPr>
              <a:solidFill>
                <a:srgbClr val="272870"/>
              </a:solidFill>
            </a:endParaRPr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Clr>
                <a:srgbClr val="272870"/>
              </a:buClr>
              <a:buSzPts val="6000"/>
              <a:buAutoNum type="arabicPeriod"/>
            </a:pPr>
            <a:r>
              <a:rPr lang="en-PH">
                <a:solidFill>
                  <a:srgbClr val="272870"/>
                </a:solidFill>
              </a:rPr>
              <a:t>APPLICATION</a:t>
            </a:r>
            <a:endParaRPr>
              <a:solidFill>
                <a:srgbClr val="272870"/>
              </a:solidFill>
            </a:endParaRPr>
          </a:p>
          <a:p>
            <a:pPr indent="-609600" lvl="1" marL="914400" rtl="0" algn="l">
              <a:spcBef>
                <a:spcPts val="0"/>
              </a:spcBef>
              <a:spcAft>
                <a:spcPts val="0"/>
              </a:spcAft>
              <a:buClr>
                <a:srgbClr val="272870"/>
              </a:buClr>
              <a:buSzPts val="6000"/>
              <a:buAutoNum type="alphaLcPeriod"/>
            </a:pPr>
            <a:r>
              <a:rPr lang="en-PH">
                <a:solidFill>
                  <a:srgbClr val="272870"/>
                </a:solidFill>
              </a:rPr>
              <a:t>Basic IO</a:t>
            </a:r>
            <a:endParaRPr>
              <a:solidFill>
                <a:srgbClr val="272870"/>
              </a:solidFill>
            </a:endParaRPr>
          </a:p>
          <a:p>
            <a:pPr indent="-609600" lvl="1" marL="914400" rtl="0" algn="l">
              <a:spcBef>
                <a:spcPts val="0"/>
              </a:spcBef>
              <a:spcAft>
                <a:spcPts val="0"/>
              </a:spcAft>
              <a:buClr>
                <a:srgbClr val="272870"/>
              </a:buClr>
              <a:buSzPts val="6000"/>
              <a:buAutoNum type="alphaLcPeriod"/>
            </a:pPr>
            <a:r>
              <a:rPr lang="en-PH">
                <a:solidFill>
                  <a:srgbClr val="272870"/>
                </a:solidFill>
              </a:rPr>
              <a:t>Advanced IO</a:t>
            </a:r>
            <a:endParaRPr>
              <a:solidFill>
                <a:srgbClr val="272870"/>
              </a:solidFill>
            </a:endParaRPr>
          </a:p>
          <a:p>
            <a:pPr indent="-609600" lvl="1" marL="914400" rtl="0" algn="l">
              <a:spcBef>
                <a:spcPts val="0"/>
              </a:spcBef>
              <a:spcAft>
                <a:spcPts val="0"/>
              </a:spcAft>
              <a:buClr>
                <a:srgbClr val="272870"/>
              </a:buClr>
              <a:buSzPts val="6000"/>
              <a:buAutoNum type="alphaLcPeriod"/>
            </a:pPr>
            <a:r>
              <a:rPr lang="en-PH">
                <a:solidFill>
                  <a:srgbClr val="272870"/>
                </a:solidFill>
              </a:rPr>
              <a:t>Exercise</a:t>
            </a:r>
            <a:endParaRPr>
              <a:solidFill>
                <a:srgbClr val="272870"/>
              </a:solidFill>
            </a:endParaRPr>
          </a:p>
          <a:p>
            <a:pPr indent="0" lvl="0" marL="45720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2870"/>
              </a:solidFill>
            </a:endParaRPr>
          </a:p>
          <a:p>
            <a:pPr indent="0" lvl="0" marL="0" rtl="0" algn="l">
              <a:spcBef>
                <a:spcPts val="5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287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4"/>
          <p:cNvSpPr txBox="1"/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3 minute presentation</a:t>
            </a:r>
            <a:endParaRPr/>
          </a:p>
        </p:txBody>
      </p:sp>
      <p:graphicFrame>
        <p:nvGraphicFramePr>
          <p:cNvPr id="993" name="Google Shape;993;p104"/>
          <p:cNvGraphicFramePr/>
          <p:nvPr/>
        </p:nvGraphicFramePr>
        <p:xfrm>
          <a:off x="266700" y="245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{D6970F6E-1B1E-4DD3-888B-3696ED5252C6}</a:tableStyleId>
              </a:tblPr>
              <a:tblGrid>
                <a:gridCol w="5263075"/>
                <a:gridCol w="7436900"/>
                <a:gridCol w="10335400"/>
              </a:tblGrid>
              <a:tr h="1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PH" sz="4300"/>
                        <a:t>Section</a:t>
                      </a:r>
                      <a:endParaRPr b="1" sz="4300"/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PH" sz="4300"/>
                        <a:t>Description</a:t>
                      </a:r>
                      <a:endParaRPr b="1" sz="4300"/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PH" sz="4300"/>
                        <a:t>Questions to Answer</a:t>
                      </a:r>
                      <a:endParaRPr b="1" sz="4300"/>
                    </a:p>
                  </a:txBody>
                  <a:tcPr marT="91425" marB="91425" marR="91425" marL="914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Introduction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Brief team introduction and project objective.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Innovation in SQL/Pandas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Highlight the innovative approach used.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"How does your approach differ from more conventional methods?"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Data Analysis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Share a key insight or finding from your analysis.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"What additional checks or analyses did you perform that added value?"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Data Visualization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Showcase your most impactful visualization.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"How does this visualization aid in understanding your findings?"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Team Collaboration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Describe effective teamwork and collaboration.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"Can you share an example of how teamwork helped overcome a challenge?"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1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Conclusion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PH" sz="4300"/>
                        <a:t>Summarize the unique value or key learning.</a:t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3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998" name="Google Shape;99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895" y="562367"/>
            <a:ext cx="17810211" cy="1259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Google Shape;1003;p10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004" name="Google Shape;1004;p10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05" name="Google Shape;1005;p10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06" name="Google Shape;1006;p106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007" name="Google Shape;1007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p106"/>
          <p:cNvGrpSpPr/>
          <p:nvPr/>
        </p:nvGrpSpPr>
        <p:grpSpPr>
          <a:xfrm>
            <a:off x="1819340" y="5309404"/>
            <a:ext cx="4895700" cy="2988396"/>
            <a:chOff x="1819340" y="5309404"/>
            <a:chExt cx="4895700" cy="2988396"/>
          </a:xfrm>
        </p:grpSpPr>
        <p:sp>
          <p:nvSpPr>
            <p:cNvPr id="1009" name="Google Shape;1009;p106"/>
            <p:cNvSpPr/>
            <p:nvPr/>
          </p:nvSpPr>
          <p:spPr>
            <a:xfrm>
              <a:off x="1819340" y="5309404"/>
              <a:ext cx="4895700" cy="29376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10" name="Google Shape;1010;p106"/>
            <p:cNvSpPr txBox="1"/>
            <p:nvPr/>
          </p:nvSpPr>
          <p:spPr>
            <a:xfrm>
              <a:off x="1819340" y="5360200"/>
              <a:ext cx="4895700" cy="29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PH" sz="3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Location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Local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 prem Server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Cloud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11" name="Google Shape;1011;p106"/>
          <p:cNvGrpSpPr/>
          <p:nvPr/>
        </p:nvGrpSpPr>
        <p:grpSpPr>
          <a:xfrm>
            <a:off x="7204752" y="5309404"/>
            <a:ext cx="4895702" cy="2937600"/>
            <a:chOff x="7204752" y="5309404"/>
            <a:chExt cx="4895702" cy="2937600"/>
          </a:xfrm>
        </p:grpSpPr>
        <p:sp>
          <p:nvSpPr>
            <p:cNvPr id="1012" name="Google Shape;1012;p106"/>
            <p:cNvSpPr/>
            <p:nvPr/>
          </p:nvSpPr>
          <p:spPr>
            <a:xfrm>
              <a:off x="7204754" y="5309404"/>
              <a:ext cx="4895700" cy="29376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13" name="Google Shape;1013;p106"/>
            <p:cNvSpPr txBox="1"/>
            <p:nvPr/>
          </p:nvSpPr>
          <p:spPr>
            <a:xfrm>
              <a:off x="7204752" y="5360200"/>
              <a:ext cx="4895700" cy="26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PH" sz="3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Format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Flat Files ie. CSV, Excel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Binary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Database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14" name="Google Shape;1014;p106"/>
          <p:cNvGrpSpPr/>
          <p:nvPr/>
        </p:nvGrpSpPr>
        <p:grpSpPr>
          <a:xfrm>
            <a:off x="12590164" y="5309404"/>
            <a:ext cx="4895704" cy="2937600"/>
            <a:chOff x="12590164" y="5309404"/>
            <a:chExt cx="4895704" cy="2937600"/>
          </a:xfrm>
        </p:grpSpPr>
        <p:sp>
          <p:nvSpPr>
            <p:cNvPr id="1015" name="Google Shape;1015;p106"/>
            <p:cNvSpPr/>
            <p:nvPr/>
          </p:nvSpPr>
          <p:spPr>
            <a:xfrm>
              <a:off x="12590168" y="5309404"/>
              <a:ext cx="4895700" cy="2937600"/>
            </a:xfrm>
            <a:prstGeom prst="rect">
              <a:avLst/>
            </a:prstGeom>
            <a:solidFill>
              <a:srgbClr val="4D778A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16" name="Google Shape;1016;p106"/>
            <p:cNvSpPr txBox="1"/>
            <p:nvPr/>
          </p:nvSpPr>
          <p:spPr>
            <a:xfrm>
              <a:off x="12590164" y="5360200"/>
              <a:ext cx="4895700" cy="26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PH" sz="3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Retention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lang="en-PH" sz="2800">
                  <a:latin typeface="Helvetica Neue"/>
                  <a:ea typeface="Helvetica Neue"/>
                  <a:cs typeface="Helvetica Neue"/>
                  <a:sym typeface="Helvetica Neue"/>
                </a:rPr>
                <a:t>How long do we keep it? 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How much do we keep?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How recent </a:t>
              </a:r>
              <a:r>
                <a:rPr lang="en-PH" sz="2800">
                  <a:latin typeface="Helvetica Neue"/>
                  <a:ea typeface="Helvetica Neue"/>
                  <a:cs typeface="Helvetica Neue"/>
                  <a:sym typeface="Helvetica Neue"/>
                </a:rPr>
                <a:t>are refreshes</a:t>
              </a:r>
              <a:r>
                <a:rPr lang="en-PH" sz="2800">
                  <a:latin typeface="Helvetica Neue"/>
                  <a:ea typeface="Helvetica Neue"/>
                  <a:cs typeface="Helvetica Neue"/>
                  <a:sym typeface="Helvetica Neue"/>
                </a:rPr>
                <a:t>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017" name="Google Shape;1017;p106"/>
          <p:cNvGrpSpPr/>
          <p:nvPr/>
        </p:nvGrpSpPr>
        <p:grpSpPr>
          <a:xfrm>
            <a:off x="17975576" y="5309404"/>
            <a:ext cx="4895706" cy="2937600"/>
            <a:chOff x="17975576" y="5309404"/>
            <a:chExt cx="4895706" cy="2937600"/>
          </a:xfrm>
        </p:grpSpPr>
        <p:sp>
          <p:nvSpPr>
            <p:cNvPr id="1018" name="Google Shape;1018;p106"/>
            <p:cNvSpPr/>
            <p:nvPr/>
          </p:nvSpPr>
          <p:spPr>
            <a:xfrm>
              <a:off x="17975582" y="5309404"/>
              <a:ext cx="4895700" cy="29376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00"/>
                </a:solidFill>
              </a:endParaRPr>
            </a:p>
          </p:txBody>
        </p:sp>
        <p:sp>
          <p:nvSpPr>
            <p:cNvPr id="1019" name="Google Shape;1019;p106"/>
            <p:cNvSpPr txBox="1"/>
            <p:nvPr/>
          </p:nvSpPr>
          <p:spPr>
            <a:xfrm>
              <a:off x="17975576" y="5360200"/>
              <a:ext cx="4895700" cy="26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7150" lIns="137150" spcFirstLastPara="1" rIns="137150" wrap="square" tIns="1371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i="0" lang="en-PH" sz="36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Security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6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Who can access the data?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i="0" lang="en-PH" sz="2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Is the data encrypted?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Helvetica Neue"/>
                <a:buChar char="•"/>
              </a:pPr>
              <a:r>
                <a:rPr lang="en-PH" sz="2800">
                  <a:latin typeface="Helvetica Neue"/>
                  <a:ea typeface="Helvetica Neue"/>
                  <a:cs typeface="Helvetica Neue"/>
                  <a:sym typeface="Helvetica Neue"/>
                </a:rPr>
                <a:t>Do we backup?</a:t>
              </a:r>
              <a:endPara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7"/>
          <p:cNvSpPr txBox="1"/>
          <p:nvPr/>
        </p:nvSpPr>
        <p:spPr>
          <a:xfrm>
            <a:off x="1088100" y="560625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DEMOCRATIZATION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025" name="Google Shape;102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8"/>
          <p:cNvSpPr txBox="1"/>
          <p:nvPr/>
        </p:nvSpPr>
        <p:spPr>
          <a:xfrm>
            <a:off x="1088100" y="800374"/>
            <a:ext cx="22191900" cy="3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65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democratization is when an organization makes data accessible to all employees and stakeholders, and educates them on how to work with data, regardless of their technical background.</a:t>
            </a:r>
            <a:endParaRPr b="1" sz="65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031" name="Google Shape;103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338" y="5603399"/>
            <a:ext cx="7620000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9"/>
          <p:cNvSpPr txBox="1"/>
          <p:nvPr/>
        </p:nvSpPr>
        <p:spPr>
          <a:xfrm>
            <a:off x="1088100" y="800374"/>
            <a:ext cx="22191900" cy="3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200">
                <a:solidFill>
                  <a:srgbClr val="202124"/>
                </a:solidFill>
                <a:highlight>
                  <a:srgbClr val="FFFFFF"/>
                </a:highlight>
              </a:rPr>
              <a:t>WHY IS DEMOCRATIZATION IMPORTANT?</a:t>
            </a:r>
            <a:endParaRPr b="1" i="0" sz="14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038" name="Google Shape;103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09"/>
          <p:cNvPicPr preferRelativeResize="0"/>
          <p:nvPr/>
        </p:nvPicPr>
        <p:blipFill rotWithShape="1">
          <a:blip r:embed="rId4">
            <a:alphaModFix/>
          </a:blip>
          <a:srcRect b="10401" l="7986" r="8212" t="9585"/>
          <a:stretch/>
        </p:blipFill>
        <p:spPr>
          <a:xfrm>
            <a:off x="4711150" y="2584175"/>
            <a:ext cx="15211200" cy="908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110"/>
          <p:cNvPicPr preferRelativeResize="0"/>
          <p:nvPr/>
        </p:nvPicPr>
        <p:blipFill rotWithShape="1">
          <a:blip r:embed="rId3">
            <a:alphaModFix/>
          </a:blip>
          <a:srcRect b="0" l="13477" r="12062" t="0"/>
          <a:stretch/>
        </p:blipFill>
        <p:spPr>
          <a:xfrm>
            <a:off x="20224950" y="3551090"/>
            <a:ext cx="4159050" cy="9195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10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Data vs Information vs Knowledge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046" name="Google Shape;1046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7" name="Google Shape;1047;p11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048" name="Google Shape;1048;p11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9" name="Google Shape;1049;p11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50" name="Google Shape;1050;p110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1" name="Google Shape;1051;p110"/>
          <p:cNvGrpSpPr/>
          <p:nvPr/>
        </p:nvGrpSpPr>
        <p:grpSpPr>
          <a:xfrm>
            <a:off x="508450" y="5951021"/>
            <a:ext cx="19583390" cy="4395300"/>
            <a:chOff x="0" y="2033195"/>
            <a:chExt cx="23441932" cy="4395300"/>
          </a:xfrm>
        </p:grpSpPr>
        <p:sp>
          <p:nvSpPr>
            <p:cNvPr id="1052" name="Google Shape;1052;p110"/>
            <p:cNvSpPr/>
            <p:nvPr/>
          </p:nvSpPr>
          <p:spPr>
            <a:xfrm>
              <a:off x="0" y="2033195"/>
              <a:ext cx="7325700" cy="43953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3" name="Google Shape;1053;p110"/>
            <p:cNvSpPr txBox="1"/>
            <p:nvPr/>
          </p:nvSpPr>
          <p:spPr>
            <a:xfrm>
              <a:off x="0" y="2033195"/>
              <a:ext cx="7325700" cy="4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PH" sz="3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Raw facts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 context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just numbers, text, images, videos, etc.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4" name="Google Shape;1054;p110"/>
            <p:cNvSpPr/>
            <p:nvPr/>
          </p:nvSpPr>
          <p:spPr>
            <a:xfrm>
              <a:off x="8058116" y="2033195"/>
              <a:ext cx="7325700" cy="43953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5" name="Google Shape;1055;p110"/>
            <p:cNvSpPr txBox="1"/>
            <p:nvPr/>
          </p:nvSpPr>
          <p:spPr>
            <a:xfrm>
              <a:off x="8058116" y="2033195"/>
              <a:ext cx="7325700" cy="4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PH" sz="3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with context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Processed data</a:t>
              </a:r>
              <a:endParaRPr>
                <a:solidFill>
                  <a:schemeClr val="dk1"/>
                </a:solidFill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Value added to data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Summarized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Organized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Analyzed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Graphed / Visualized</a:t>
              </a:r>
              <a:endParaRPr>
                <a:solidFill>
                  <a:schemeClr val="dk1"/>
                </a:solidFill>
              </a:endParaRPr>
            </a:p>
            <a:p>
              <a:pPr indent="-228600" lvl="2" marL="4572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700"/>
                <a:buFont typeface="Arial"/>
                <a:buChar char="•"/>
              </a:pPr>
              <a:r>
                <a:rPr b="0" i="0" lang="en-PH" sz="27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Described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6" name="Google Shape;1056;p110"/>
            <p:cNvSpPr/>
            <p:nvPr/>
          </p:nvSpPr>
          <p:spPr>
            <a:xfrm>
              <a:off x="16116232" y="2033195"/>
              <a:ext cx="7325700" cy="4395300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7" name="Google Shape;1057;p110"/>
            <p:cNvSpPr txBox="1"/>
            <p:nvPr/>
          </p:nvSpPr>
          <p:spPr>
            <a:xfrm>
              <a:off x="16116232" y="2033195"/>
              <a:ext cx="7325700" cy="43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33350" lIns="133350" spcFirstLastPara="1" rIns="133350" wrap="square" tIns="133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0" i="0" lang="en-PH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Knowledge</a:t>
              </a:r>
              <a:endParaRPr sz="1100">
                <a:solidFill>
                  <a:schemeClr val="dk1"/>
                </a:solidFill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1225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en-PH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is this information tied to outcomes?</a:t>
              </a:r>
              <a:endParaRPr sz="1100">
                <a:solidFill>
                  <a:schemeClr val="dk1"/>
                </a:solidFill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en-PH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 there any patterns in the information?</a:t>
              </a:r>
              <a:endParaRPr sz="1100">
                <a:solidFill>
                  <a:schemeClr val="dk1"/>
                </a:solidFill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en-PH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information is relevant to the problem?</a:t>
              </a:r>
              <a:endParaRPr sz="1100">
                <a:solidFill>
                  <a:schemeClr val="dk1"/>
                </a:solidFill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en-PH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does this information affect the system?</a:t>
              </a:r>
              <a:endParaRPr sz="1100">
                <a:solidFill>
                  <a:schemeClr val="dk1"/>
                </a:solidFill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en-PH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is the best way to use the information?</a:t>
              </a:r>
              <a:endParaRPr sz="1100">
                <a:solidFill>
                  <a:schemeClr val="dk1"/>
                </a:solidFill>
              </a:endParaRPr>
            </a:p>
            <a:p>
              <a:pPr indent="-209550" lvl="1" marL="228600" marR="0" rtl="0" algn="l">
                <a:lnSpc>
                  <a:spcPct val="90000"/>
                </a:lnSpc>
                <a:spcBef>
                  <a:spcPts val="405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b="0" i="0" lang="en-PH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How can we add more value to the information?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sp>
        <p:nvSpPr>
          <p:cNvPr id="1058" name="Google Shape;1058;p110"/>
          <p:cNvSpPr txBox="1"/>
          <p:nvPr/>
        </p:nvSpPr>
        <p:spPr>
          <a:xfrm>
            <a:off x="5805375" y="10704775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Data Increases in Value →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11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064" name="Google Shape;1064;p11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65" name="Google Shape;1065;p11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66" name="Google Shape;1066;p111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Governance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067" name="Google Shape;106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1425" y="3050075"/>
            <a:ext cx="8356900" cy="83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11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200">
                <a:latin typeface="Avenir"/>
                <a:ea typeface="Avenir"/>
                <a:cs typeface="Avenir"/>
                <a:sym typeface="Avenir"/>
              </a:rPr>
              <a:t>It is a framework of processes, policies, metrics, and stakeholders that manage the organization’s data assets.</a:t>
            </a:r>
            <a:endParaRPr sz="4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70" name="Google Shape;1070;p111"/>
          <p:cNvSpPr txBox="1"/>
          <p:nvPr/>
        </p:nvSpPr>
        <p:spPr>
          <a:xfrm>
            <a:off x="7468425" y="12816125"/>
            <a:ext cx="15248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https://tdan.com/the-data-centric-revolution-semantics-and-the-dama-wheel/25576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12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4300">
                <a:latin typeface="Avenir"/>
                <a:ea typeface="Avenir"/>
                <a:cs typeface="Avenir"/>
                <a:sym typeface="Avenir"/>
              </a:rPr>
              <a:t>Data pipelines</a:t>
            </a:r>
            <a:r>
              <a:rPr lang="en-PH" sz="4300">
                <a:latin typeface="Avenir"/>
                <a:ea typeface="Avenir"/>
                <a:cs typeface="Avenir"/>
                <a:sym typeface="Avenir"/>
              </a:rPr>
              <a:t> are software systems that automates key parts of the data management process.</a:t>
            </a:r>
            <a:endParaRPr sz="43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076" name="Google Shape;1076;p11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077" name="Google Shape;1077;p11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8" name="Google Shape;1078;p11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79" name="Google Shape;1079;p112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ENGINEERING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080" name="Google Shape;108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3350" y="2191650"/>
            <a:ext cx="15133275" cy="9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12"/>
          <p:cNvSpPr txBox="1"/>
          <p:nvPr/>
        </p:nvSpPr>
        <p:spPr>
          <a:xfrm>
            <a:off x="7688850" y="12956625"/>
            <a:ext cx="142329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4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https://www.equalexperts.com/blog/our-thinking/what-is-a-data-pipeline/</a:t>
            </a:r>
            <a:endParaRPr i="1" sz="24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113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088" name="Google Shape;1088;p113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9" name="Google Shape;1089;p113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090" name="Google Shape;1090;p113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Collection (advanced)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091" name="Google Shape;109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4900" y="3178475"/>
            <a:ext cx="14801423" cy="83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13"/>
          <p:cNvSpPr txBox="1"/>
          <p:nvPr/>
        </p:nvSpPr>
        <p:spPr>
          <a:xfrm>
            <a:off x="7468425" y="12816125"/>
            <a:ext cx="152481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https://www.freecodecamp.org/news/scalable-data-analytics-pipeline/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4" name="Google Shape;1094;p113"/>
          <p:cNvSpPr/>
          <p:nvPr/>
        </p:nvSpPr>
        <p:spPr>
          <a:xfrm>
            <a:off x="1535700" y="3482438"/>
            <a:ext cx="5707200" cy="67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200">
                <a:latin typeface="Avenir"/>
                <a:ea typeface="Avenir"/>
                <a:cs typeface="Avenir"/>
                <a:sym typeface="Avenir"/>
              </a:rPr>
              <a:t>Whole careers are built in the collection - storage phase.</a:t>
            </a:r>
            <a:endParaRPr sz="42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200">
                <a:latin typeface="Avenir"/>
                <a:ea typeface="Avenir"/>
                <a:cs typeface="Avenir"/>
                <a:sym typeface="Avenir"/>
              </a:rPr>
              <a:t>Always be in sync with your data engineers.</a:t>
            </a:r>
            <a:endParaRPr sz="4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0"/>
          <p:cNvSpPr txBox="1"/>
          <p:nvPr/>
        </p:nvSpPr>
        <p:spPr>
          <a:xfrm>
            <a:off x="1088100" y="560625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101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289" name="Google Shape;28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114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100" name="Google Shape;1100;p114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1" name="Google Shape;1101;p114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02" name="Google Shape;1102;p114"/>
          <p:cNvSpPr txBox="1"/>
          <p:nvPr/>
        </p:nvSpPr>
        <p:spPr>
          <a:xfrm>
            <a:off x="328050" y="9746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TheWomen_blacktext (2) (1).png" id="1103" name="Google Shape;110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4" name="Google Shape;1104;p114"/>
          <p:cNvGrpSpPr/>
          <p:nvPr/>
        </p:nvGrpSpPr>
        <p:grpSpPr>
          <a:xfrm>
            <a:off x="2275224" y="3679695"/>
            <a:ext cx="5079900" cy="8624524"/>
            <a:chOff x="2275218" y="3665975"/>
            <a:chExt cx="5079900" cy="7652639"/>
          </a:xfrm>
        </p:grpSpPr>
        <p:sp>
          <p:nvSpPr>
            <p:cNvPr id="1105" name="Google Shape;1105;p114"/>
            <p:cNvSpPr txBox="1"/>
            <p:nvPr/>
          </p:nvSpPr>
          <p:spPr>
            <a:xfrm>
              <a:off x="2275218" y="7907314"/>
              <a:ext cx="5079900" cy="3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3A89"/>
                </a:buClr>
                <a:buSzPts val="4000"/>
                <a:buFont typeface="Avenir"/>
                <a:buNone/>
              </a:pPr>
              <a:r>
                <a:rPr b="1" lang="en-PH" sz="4000">
                  <a:solidFill>
                    <a:srgbClr val="283A89"/>
                  </a:solidFill>
                  <a:latin typeface="Avenir"/>
                  <a:ea typeface="Avenir"/>
                  <a:cs typeface="Avenir"/>
                  <a:sym typeface="Avenir"/>
                </a:rPr>
                <a:t>DATA AS AN ARTIFACT</a:t>
              </a:r>
              <a:endParaRPr b="1" i="0" sz="4000" u="none" cap="none" strike="noStrike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106" name="Google Shape;1106;p114"/>
            <p:cNvPicPr preferRelativeResize="0"/>
            <p:nvPr/>
          </p:nvPicPr>
          <p:blipFill rotWithShape="1">
            <a:blip r:embed="rId4">
              <a:alphaModFix/>
            </a:blip>
            <a:srcRect b="0" l="6642" r="6642" t="0"/>
            <a:stretch/>
          </p:blipFill>
          <p:spPr>
            <a:xfrm>
              <a:off x="2356225" y="3665975"/>
              <a:ext cx="4917900" cy="3778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07" name="Google Shape;1107;p114"/>
          <p:cNvGrpSpPr/>
          <p:nvPr/>
        </p:nvGrpSpPr>
        <p:grpSpPr>
          <a:xfrm>
            <a:off x="9652006" y="3601594"/>
            <a:ext cx="5079900" cy="6881619"/>
            <a:chOff x="9652000" y="3596675"/>
            <a:chExt cx="5079900" cy="6106139"/>
          </a:xfrm>
        </p:grpSpPr>
        <p:sp>
          <p:nvSpPr>
            <p:cNvPr id="1108" name="Google Shape;1108;p114"/>
            <p:cNvSpPr txBox="1"/>
            <p:nvPr/>
          </p:nvSpPr>
          <p:spPr>
            <a:xfrm>
              <a:off x="9652000" y="7907314"/>
              <a:ext cx="5079900" cy="17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3A89"/>
                </a:buClr>
                <a:buSzPts val="3500"/>
                <a:buFont typeface="Avenir"/>
                <a:buNone/>
              </a:pPr>
              <a:r>
                <a:rPr b="1" lang="en-PH" sz="4000">
                  <a:solidFill>
                    <a:srgbClr val="283A89"/>
                  </a:solidFill>
                  <a:latin typeface="Avenir"/>
                  <a:ea typeface="Avenir"/>
                  <a:cs typeface="Avenir"/>
                  <a:sym typeface="Avenir"/>
                </a:rPr>
                <a:t>DATA AS A JOURNEY</a:t>
              </a:r>
              <a:endParaRPr b="1" i="0" sz="4000" u="none" cap="none" strike="noStrike">
                <a:solidFill>
                  <a:srgbClr val="283A89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109" name="Google Shape;1109;p114"/>
            <p:cNvPicPr preferRelativeResize="0"/>
            <p:nvPr/>
          </p:nvPicPr>
          <p:blipFill rotWithShape="1">
            <a:blip r:embed="rId5">
              <a:alphaModFix/>
            </a:blip>
            <a:srcRect b="0" l="7935" r="0" t="0"/>
            <a:stretch/>
          </p:blipFill>
          <p:spPr>
            <a:xfrm>
              <a:off x="9733000" y="3596675"/>
              <a:ext cx="4917900" cy="41583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110" name="Google Shape;1110;p114"/>
          <p:cNvGrpSpPr/>
          <p:nvPr/>
        </p:nvGrpSpPr>
        <p:grpSpPr>
          <a:xfrm>
            <a:off x="17291090" y="3560515"/>
            <a:ext cx="5079900" cy="7529587"/>
            <a:chOff x="17291084" y="3560225"/>
            <a:chExt cx="5079900" cy="6681089"/>
          </a:xfrm>
        </p:grpSpPr>
        <p:sp>
          <p:nvSpPr>
            <p:cNvPr id="1111" name="Google Shape;1111;p114"/>
            <p:cNvSpPr txBox="1"/>
            <p:nvPr/>
          </p:nvSpPr>
          <p:spPr>
            <a:xfrm>
              <a:off x="17291084" y="7907314"/>
              <a:ext cx="5079900" cy="23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93177"/>
                </a:buClr>
                <a:buSzPts val="3500"/>
                <a:buFont typeface="Avenir"/>
                <a:buNone/>
              </a:pPr>
              <a:r>
                <a:rPr b="1" lang="en-PH" sz="4000">
                  <a:solidFill>
                    <a:srgbClr val="283A89"/>
                  </a:solidFill>
                  <a:latin typeface="Avenir"/>
                  <a:ea typeface="Avenir"/>
                  <a:cs typeface="Avenir"/>
                  <a:sym typeface="Avenir"/>
                </a:rPr>
                <a:t>DATA MANAGEMENT MILESTONES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2" name="Google Shape;1112;p114"/>
            <p:cNvPicPr preferRelativeResize="0"/>
            <p:nvPr/>
          </p:nvPicPr>
          <p:blipFill rotWithShape="1">
            <a:blip r:embed="rId6">
              <a:alphaModFix/>
            </a:blip>
            <a:srcRect b="0" l="14410" r="13209" t="0"/>
            <a:stretch/>
          </p:blipFill>
          <p:spPr>
            <a:xfrm>
              <a:off x="17555525" y="3560225"/>
              <a:ext cx="4551000" cy="399030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5"/>
          <p:cNvSpPr txBox="1"/>
          <p:nvPr/>
        </p:nvSpPr>
        <p:spPr>
          <a:xfrm>
            <a:off x="1088100" y="5876475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as an Artifact</a:t>
            </a:r>
            <a:endParaRPr b="1" sz="9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118" name="Google Shape;111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15"/>
          <p:cNvSpPr txBox="1"/>
          <p:nvPr/>
        </p:nvSpPr>
        <p:spPr>
          <a:xfrm>
            <a:off x="7776450" y="7550850"/>
            <a:ext cx="883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40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forest of trees is a spectacle too much for one man to see.</a:t>
            </a:r>
            <a:endParaRPr b="1" sz="1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20" name="Google Shape;1120;p115"/>
          <p:cNvPicPr preferRelativeResize="0"/>
          <p:nvPr/>
        </p:nvPicPr>
        <p:blipFill rotWithShape="1">
          <a:blip r:embed="rId4">
            <a:alphaModFix/>
          </a:blip>
          <a:srcRect b="0" l="6642" r="6642" t="0"/>
          <a:stretch/>
        </p:blipFill>
        <p:spPr>
          <a:xfrm>
            <a:off x="9725100" y="2097675"/>
            <a:ext cx="4917900" cy="3778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5" name="Google Shape;1125;p11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126" name="Google Shape;1126;p11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27" name="Google Shape;1127;p11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28" name="Google Shape;1128;p116"/>
          <p:cNvSpPr txBox="1"/>
          <p:nvPr/>
        </p:nvSpPr>
        <p:spPr>
          <a:xfrm>
            <a:off x="3177400" y="5393088"/>
            <a:ext cx="129858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7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Data is a precious thing and will </a:t>
            </a:r>
            <a:r>
              <a:rPr b="1" lang="en-PH" sz="7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last longer</a:t>
            </a:r>
            <a:r>
              <a:rPr lang="en-PH" sz="7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 than the systems themselves.</a:t>
            </a:r>
            <a:endParaRPr sz="7200">
              <a:solidFill>
                <a:srgbClr val="27287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9" name="Google Shape;1129;p116"/>
          <p:cNvSpPr txBox="1"/>
          <p:nvPr/>
        </p:nvSpPr>
        <p:spPr>
          <a:xfrm>
            <a:off x="11105102" y="8463176"/>
            <a:ext cx="8448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Tim Berners-Lee, </a:t>
            </a:r>
            <a:r>
              <a:rPr b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b="1" i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inventor of the WWW</a:t>
            </a:r>
            <a:endParaRPr i="1" sz="14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0" name="Google Shape;1130;p116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AN ARTIFACT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131" name="Google Shape;113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5550" y="4654313"/>
            <a:ext cx="2855630" cy="35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17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Data or Metadata?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8" name="Google Shape;1138;p117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Metadata is DATA that DESCRIBES another DATA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Example:</a:t>
            </a:r>
            <a:endParaRPr/>
          </a:p>
          <a:p>
            <a:pPr indent="-457200" lvl="2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FTW</a:t>
            </a: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 is </a:t>
            </a:r>
            <a:r>
              <a:rPr b="0" i="0" lang="en-PH" sz="3600" u="none" cap="none" strike="noStrik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FUN</a:t>
            </a: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!</a:t>
            </a:r>
            <a:endParaRPr/>
          </a:p>
          <a:p>
            <a:pPr indent="-228600" lvl="2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2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without metadata can potentially be worthless ☹</a:t>
            </a:r>
            <a:endParaRPr/>
          </a:p>
        </p:txBody>
      </p:sp>
      <p:pic>
        <p:nvPicPr>
          <p:cNvPr descr="ForTheWomen_blacktext (2) (1).png" id="1139" name="Google Shape;1139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0" name="Google Shape;1140;p117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141" name="Google Shape;1141;p117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42" name="Google Shape;1142;p117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43" name="Google Shape;1143;p117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b="0" i="1" lang="en-PH" sz="4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Boss of &quot;Not Fun&quot; | happilymarriedtoabiker" id="1144" name="Google Shape;1144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9215" y="8699625"/>
            <a:ext cx="30480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1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150" name="Google Shape;1150;p11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51" name="Google Shape;1151;p11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52" name="Google Shape;1152;p118"/>
          <p:cNvSpPr txBox="1"/>
          <p:nvPr/>
        </p:nvSpPr>
        <p:spPr>
          <a:xfrm>
            <a:off x="3019500" y="5007525"/>
            <a:ext cx="147282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79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Data by itself is useless. Data is only useful if you app</a:t>
            </a:r>
            <a:r>
              <a:rPr lang="en-PH" sz="79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ly </a:t>
            </a:r>
            <a:r>
              <a:rPr lang="en-PH" sz="79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it.</a:t>
            </a:r>
            <a:endParaRPr sz="7900">
              <a:solidFill>
                <a:srgbClr val="27287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53" name="Google Shape;1153;p118"/>
          <p:cNvSpPr txBox="1"/>
          <p:nvPr/>
        </p:nvSpPr>
        <p:spPr>
          <a:xfrm>
            <a:off x="12414077" y="8782313"/>
            <a:ext cx="8448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30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Todd Park, former CTO of the USA</a:t>
            </a:r>
            <a:endParaRPr i="1" sz="14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4" name="Google Shape;1154;p118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AN ARTIFACT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155" name="Google Shape;115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7300" y="4672025"/>
            <a:ext cx="2595375" cy="38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9"/>
          <p:cNvSpPr txBox="1"/>
          <p:nvPr/>
        </p:nvSpPr>
        <p:spPr>
          <a:xfrm>
            <a:off x="1088100" y="607555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as a Journey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162" name="Google Shape;1162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19"/>
          <p:cNvPicPr preferRelativeResize="0"/>
          <p:nvPr/>
        </p:nvPicPr>
        <p:blipFill rotWithShape="1">
          <a:blip r:embed="rId4">
            <a:alphaModFix/>
          </a:blip>
          <a:srcRect b="0" l="7935" r="0" t="0"/>
          <a:stretch/>
        </p:blipFill>
        <p:spPr>
          <a:xfrm>
            <a:off x="9733000" y="1506225"/>
            <a:ext cx="4917900" cy="4158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64" name="Google Shape;1164;p119"/>
          <p:cNvSpPr txBox="1"/>
          <p:nvPr/>
        </p:nvSpPr>
        <p:spPr>
          <a:xfrm>
            <a:off x="7776450" y="7550850"/>
            <a:ext cx="8831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40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 took a walk in the woods and came out taller than the trees.</a:t>
            </a:r>
            <a:endParaRPr b="1" sz="1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12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170" name="Google Shape;1170;p12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1" name="Google Shape;1171;p12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72" name="Google Shape;1172;p120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173" name="Google Shape;117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20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Data is transformative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5" name="Google Shape;1175;p120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mess of pieces can shape an organization’s future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data strategy is vital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Repeated and agile = Win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data-driven culture is key, from collection to use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76" name="Google Shape;117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0013" y="7266325"/>
            <a:ext cx="3443972" cy="56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20"/>
          <p:cNvSpPr txBox="1"/>
          <p:nvPr/>
        </p:nvSpPr>
        <p:spPr>
          <a:xfrm>
            <a:off x="4102450" y="12935975"/>
            <a:ext cx="19563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21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https://www.linkedin.com/posts/andreasvonderheydt_the-difference-between-raw-data-and-the-stories-activity-6837751869125873664-beki/</a:t>
            </a:r>
            <a:endParaRPr i="1" sz="21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2" name="Google Shape;1182;p12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183" name="Google Shape;1183;p12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4" name="Google Shape;1184;p12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85" name="Google Shape;1185;p121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rTheWomen_blacktext (2) (1).png" id="1186" name="Google Shape;1186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353" y="1992200"/>
            <a:ext cx="15418102" cy="98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21"/>
          <p:cNvSpPr txBox="1"/>
          <p:nvPr/>
        </p:nvSpPr>
        <p:spPr>
          <a:xfrm>
            <a:off x="10510025" y="12865700"/>
            <a:ext cx="114663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D82B51"/>
              </a:buClr>
              <a:buSzPts val="3000"/>
              <a:buFont typeface="Poppins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https://hackernoon.com/the-ai-hierarchy-of-needs-18f111fcc007</a:t>
            </a:r>
            <a:endParaRPr i="1" sz="700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9" name="Google Shape;1189;p121"/>
          <p:cNvSpPr txBox="1"/>
          <p:nvPr/>
        </p:nvSpPr>
        <p:spPr>
          <a:xfrm>
            <a:off x="15805599" y="3859075"/>
            <a:ext cx="69270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4200">
                <a:solidFill>
                  <a:srgbClr val="272870"/>
                </a:solidFill>
                <a:latin typeface="Avenir"/>
                <a:ea typeface="Avenir"/>
                <a:cs typeface="Avenir"/>
                <a:sym typeface="Avenir"/>
              </a:rPr>
              <a:t>Just in the last work week, which part of the hierarchy were you working on?</a:t>
            </a:r>
            <a:endParaRPr sz="10000">
              <a:solidFill>
                <a:srgbClr val="27287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90" name="Google Shape;1190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3300" y="5975875"/>
            <a:ext cx="1678925" cy="16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12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196" name="Google Shape;1196;p12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97" name="Google Shape;1197;p12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98" name="Google Shape;1198;p122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AS A JOURNEY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199" name="Google Shape;1199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22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Data Lifecycle</a:t>
            </a:r>
            <a:endParaRPr b="1" i="0" sz="6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01" name="Google Shape;1201;p122"/>
          <p:cNvGrpSpPr/>
          <p:nvPr/>
        </p:nvGrpSpPr>
        <p:grpSpPr>
          <a:xfrm>
            <a:off x="6418040" y="3810475"/>
            <a:ext cx="11778090" cy="9161772"/>
            <a:chOff x="2039108" y="3504"/>
            <a:chExt cx="9653381" cy="8343295"/>
          </a:xfrm>
        </p:grpSpPr>
        <p:sp>
          <p:nvSpPr>
            <p:cNvPr id="1202" name="Google Shape;1202;p122"/>
            <p:cNvSpPr/>
            <p:nvPr/>
          </p:nvSpPr>
          <p:spPr>
            <a:xfrm>
              <a:off x="5474549" y="3504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03" name="Google Shape;1203;p122"/>
            <p:cNvSpPr txBox="1"/>
            <p:nvPr/>
          </p:nvSpPr>
          <p:spPr>
            <a:xfrm>
              <a:off x="5562840" y="91795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Generation / Collection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is “born” and need to be collected and stored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04" name="Google Shape;1204;p122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89296" y="7638"/>
                  </a:moveTo>
                  <a:lnTo>
                    <a:pt x="89296" y="7638"/>
                  </a:lnTo>
                  <a:cubicBezTo>
                    <a:pt x="95462" y="11088"/>
                    <a:pt x="100970" y="15599"/>
                    <a:pt x="105566" y="2096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05" name="Google Shape;1205;p122"/>
            <p:cNvSpPr/>
            <p:nvPr/>
          </p:nvSpPr>
          <p:spPr>
            <a:xfrm>
              <a:off x="8909989" y="2499497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06" name="Google Shape;1206;p122"/>
            <p:cNvSpPr txBox="1"/>
            <p:nvPr/>
          </p:nvSpPr>
          <p:spPr>
            <a:xfrm>
              <a:off x="8998280" y="2587788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Cleansing / Preparation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Once gathered, data needs to be “prepared” for use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07" name="Google Shape;1207;p122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119856" y="64155"/>
                  </a:moveTo>
                  <a:cubicBezTo>
                    <a:pt x="119307" y="72071"/>
                    <a:pt x="117192" y="79800"/>
                    <a:pt x="113635" y="86893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08" name="Google Shape;1208;p122"/>
            <p:cNvSpPr/>
            <p:nvPr/>
          </p:nvSpPr>
          <p:spPr>
            <a:xfrm>
              <a:off x="7597767" y="6538099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09" name="Google Shape;1209;p122"/>
            <p:cNvSpPr txBox="1"/>
            <p:nvPr/>
          </p:nvSpPr>
          <p:spPr>
            <a:xfrm>
              <a:off x="7686058" y="6626390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Sharing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is shared to users for reporting, analysis, or further collection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10" name="Google Shape;1210;p122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67361" y="119547"/>
                  </a:moveTo>
                  <a:cubicBezTo>
                    <a:pt x="62472" y="120151"/>
                    <a:pt x="57528" y="120151"/>
                    <a:pt x="52639" y="119547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11" name="Google Shape;1211;p122"/>
            <p:cNvSpPr/>
            <p:nvPr/>
          </p:nvSpPr>
          <p:spPr>
            <a:xfrm>
              <a:off x="3351330" y="6538099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12" name="Google Shape;1212;p122"/>
            <p:cNvSpPr txBox="1"/>
            <p:nvPr/>
          </p:nvSpPr>
          <p:spPr>
            <a:xfrm>
              <a:off x="3439621" y="6626390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Analysis / Processing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is transformed for use towards specific business problems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13" name="Google Shape;1213;p122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6365" y="86893"/>
                  </a:moveTo>
                  <a:lnTo>
                    <a:pt x="6365" y="86893"/>
                  </a:lnTo>
                  <a:cubicBezTo>
                    <a:pt x="2808" y="79799"/>
                    <a:pt x="694" y="72071"/>
                    <a:pt x="144" y="64155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14" name="Google Shape;1214;p122"/>
            <p:cNvSpPr/>
            <p:nvPr/>
          </p:nvSpPr>
          <p:spPr>
            <a:xfrm>
              <a:off x="2039108" y="2499497"/>
              <a:ext cx="2782500" cy="180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15" name="Google Shape;1215;p122"/>
            <p:cNvSpPr txBox="1"/>
            <p:nvPr/>
          </p:nvSpPr>
          <p:spPr>
            <a:xfrm>
              <a:off x="2127399" y="2587788"/>
              <a:ext cx="2606100" cy="163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PH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</a:t>
              </a:r>
              <a:endParaRPr sz="1800">
                <a:solidFill>
                  <a:srgbClr val="000000"/>
                </a:solidFill>
              </a:endParaRPr>
            </a:p>
            <a:p>
              <a:pPr indent="-1968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en-PH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Processed data / information / knowledge is accessed by end user applications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16" name="Google Shape;1216;p122"/>
            <p:cNvSpPr/>
            <p:nvPr/>
          </p:nvSpPr>
          <p:spPr>
            <a:xfrm>
              <a:off x="3253579" y="907827"/>
              <a:ext cx="7224600" cy="7224600"/>
            </a:xfrm>
            <a:custGeom>
              <a:rect b="b" l="l" r="r" t="t"/>
              <a:pathLst>
                <a:path extrusionOk="0" h="120000" w="120000">
                  <a:moveTo>
                    <a:pt x="14434" y="20965"/>
                  </a:moveTo>
                  <a:lnTo>
                    <a:pt x="14434" y="20965"/>
                  </a:lnTo>
                  <a:cubicBezTo>
                    <a:pt x="19031" y="15599"/>
                    <a:pt x="24539" y="11088"/>
                    <a:pt x="30704" y="7638"/>
                  </a:cubicBez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6731" y="2480042"/>
            <a:ext cx="10233526" cy="1010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23"/>
          <p:cNvPicPr preferRelativeResize="0"/>
          <p:nvPr/>
        </p:nvPicPr>
        <p:blipFill rotWithShape="1">
          <a:blip r:embed="rId4">
            <a:alphaModFix/>
          </a:blip>
          <a:srcRect b="0" l="0" r="20191" t="0"/>
          <a:stretch/>
        </p:blipFill>
        <p:spPr>
          <a:xfrm>
            <a:off x="1004553" y="2529763"/>
            <a:ext cx="12476366" cy="836374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23"/>
          <p:cNvSpPr txBox="1"/>
          <p:nvPr>
            <p:ph idx="4294967295" type="title"/>
          </p:nvPr>
        </p:nvSpPr>
        <p:spPr>
          <a:xfrm>
            <a:off x="1577976" y="266700"/>
            <a:ext cx="228060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</a:pPr>
            <a:r>
              <a:rPr b="1" lang="en-PH" sz="7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Where are the usual trips of Grab drivers?</a:t>
            </a:r>
            <a:endParaRPr b="1" i="1" sz="8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23"/>
          <p:cNvSpPr txBox="1"/>
          <p:nvPr>
            <p:ph idx="4294967295" type="title"/>
          </p:nvPr>
        </p:nvSpPr>
        <p:spPr>
          <a:xfrm>
            <a:off x="1004550" y="11105400"/>
            <a:ext cx="124764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</a:pPr>
            <a:r>
              <a:rPr b="1" lang="en-PH" sz="4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SQL commands would you use for this?</a:t>
            </a:r>
            <a:endParaRPr b="1" i="1" sz="5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1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What is Data?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61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Originally, data is plural for “datum”, a Latin word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Datums are most often called “data points”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represents a collection of data points (also called datasets)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Can be used as both singular and plural form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PH" sz="4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0" i="0" lang="en-PH" sz="4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are characteristics or </a:t>
            </a:r>
            <a:r>
              <a:rPr b="0" i="0" lang="en-PH" sz="44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information</a:t>
            </a:r>
            <a:r>
              <a:rPr b="0" i="0" lang="en-PH" sz="4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usually numerical, that are collected through observation.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PH" sz="4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- Wikipedia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296" name="Google Shape;29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6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298" name="Google Shape;298;p6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" name="Google Shape;299;p6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00" name="Google Shape;300;p61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301" name="Google Shape;30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75922" y="7268307"/>
            <a:ext cx="5697415" cy="592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124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230" name="Google Shape;1230;p124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124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32" name="Google Shape;1232;p124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ACTIVITY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233" name="Google Shape;1233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4" name="Google Shape;1234;p124"/>
          <p:cNvGrpSpPr/>
          <p:nvPr/>
        </p:nvGrpSpPr>
        <p:grpSpPr>
          <a:xfrm>
            <a:off x="11664925" y="3410015"/>
            <a:ext cx="9220500" cy="6243245"/>
            <a:chOff x="11664925" y="3410182"/>
            <a:chExt cx="9220500" cy="5383500"/>
          </a:xfrm>
        </p:grpSpPr>
        <p:sp>
          <p:nvSpPr>
            <p:cNvPr id="1235" name="Google Shape;1235;p124"/>
            <p:cNvSpPr/>
            <p:nvPr/>
          </p:nvSpPr>
          <p:spPr>
            <a:xfrm>
              <a:off x="11664925" y="3410182"/>
              <a:ext cx="9220500" cy="5383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24"/>
            <p:cNvSpPr txBox="1"/>
            <p:nvPr/>
          </p:nvSpPr>
          <p:spPr>
            <a:xfrm>
              <a:off x="11871500" y="3704750"/>
              <a:ext cx="9013800" cy="338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Select, between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Select count, where, order by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Select sum, group by, having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Left Join / Inner join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Union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572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600"/>
                <a:buFont typeface="Helvetica Neue"/>
                <a:buAutoNum type="arabicPeriod"/>
              </a:pPr>
              <a:r>
                <a:rPr lang="en-PH" sz="3600">
                  <a:latin typeface="Helvetica Neue"/>
                  <a:ea typeface="Helvetica Neue"/>
                  <a:cs typeface="Helvetica Neue"/>
                  <a:sym typeface="Helvetica Neue"/>
                </a:rPr>
                <a:t>A query that needs a subquery</a:t>
              </a:r>
              <a:endParaRPr sz="36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237" name="Google Shape;1237;p124"/>
          <p:cNvGrpSpPr/>
          <p:nvPr/>
        </p:nvGrpSpPr>
        <p:grpSpPr>
          <a:xfrm>
            <a:off x="1711500" y="3410175"/>
            <a:ext cx="8493250" cy="8466232"/>
            <a:chOff x="1711500" y="3410174"/>
            <a:chExt cx="8493250" cy="5387700"/>
          </a:xfrm>
        </p:grpSpPr>
        <p:sp>
          <p:nvSpPr>
            <p:cNvPr id="1238" name="Google Shape;1238;p124"/>
            <p:cNvSpPr/>
            <p:nvPr/>
          </p:nvSpPr>
          <p:spPr>
            <a:xfrm>
              <a:off x="1743550" y="3410174"/>
              <a:ext cx="8461200" cy="5387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24"/>
            <p:cNvSpPr txBox="1"/>
            <p:nvPr/>
          </p:nvSpPr>
          <p:spPr>
            <a:xfrm>
              <a:off x="1711500" y="3704752"/>
              <a:ext cx="8461200" cy="446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For each of the SQL statements 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on the right, think of a business question or objective that it addresses.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Use any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 of the following verticals. You may choose differently for each statement.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lphaL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national healthcare system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lphaL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ridesharing app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lphaL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toy manufacturer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1" marL="1371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lphaL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online course provider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Describe 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your thoughts to the group through a doc / sheet / slide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An actual SQL query is </a:t>
              </a: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not necessary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1910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Helvetica Neue"/>
                <a:buAutoNum type="arabicPeriod"/>
              </a:pP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20 </a:t>
              </a:r>
              <a:r>
                <a:rPr b="1"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minutes </a:t>
              </a:r>
              <a:r>
                <a:rPr lang="en-PH" sz="3000">
                  <a:latin typeface="Helvetica Neue"/>
                  <a:ea typeface="Helvetica Neue"/>
                  <a:cs typeface="Helvetica Neue"/>
                  <a:sym typeface="Helvetica Neue"/>
                </a:rPr>
                <a:t>prep &amp; 15 minutes sharing</a:t>
              </a:r>
              <a:endParaRPr sz="30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240" name="Google Shape;1240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0375" y="10624400"/>
            <a:ext cx="2119125" cy="21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5"/>
          <p:cNvSpPr txBox="1"/>
          <p:nvPr/>
        </p:nvSpPr>
        <p:spPr>
          <a:xfrm>
            <a:off x="1088100" y="5995000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PH" sz="9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Management Milestones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246" name="Google Shape;1246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25"/>
          <p:cNvPicPr preferRelativeResize="0"/>
          <p:nvPr/>
        </p:nvPicPr>
        <p:blipFill rotWithShape="1">
          <a:blip r:embed="rId4">
            <a:alphaModFix/>
          </a:blip>
          <a:srcRect b="0" l="14410" r="13209" t="0"/>
          <a:stretch/>
        </p:blipFill>
        <p:spPr>
          <a:xfrm>
            <a:off x="9916500" y="2004700"/>
            <a:ext cx="4551000" cy="399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48" name="Google Shape;1248;p125"/>
          <p:cNvSpPr txBox="1"/>
          <p:nvPr/>
        </p:nvSpPr>
        <p:spPr>
          <a:xfrm>
            <a:off x="7776450" y="7550850"/>
            <a:ext cx="883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PH" sz="40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Stop and smell the flowers</a:t>
            </a:r>
            <a:endParaRPr b="1" sz="1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26"/>
          <p:cNvSpPr txBox="1"/>
          <p:nvPr/>
        </p:nvSpPr>
        <p:spPr>
          <a:xfrm>
            <a:off x="1088100" y="800383"/>
            <a:ext cx="221919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PH" sz="9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Management comprises all disciplines related to managing data as a valuable resource.</a:t>
            </a:r>
            <a:endParaRPr b="1" i="0" sz="9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1254" name="Google Shape;125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servation Conversations | Earthfire Institute" id="1255" name="Google Shape;1255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2082" y="5714905"/>
            <a:ext cx="10796953" cy="720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27"/>
          <p:cNvSpPr/>
          <p:nvPr/>
        </p:nvSpPr>
        <p:spPr>
          <a:xfrm>
            <a:off x="2423076" y="6528359"/>
            <a:ext cx="4323000" cy="1721400"/>
          </a:xfrm>
          <a:prstGeom prst="homePlate">
            <a:avLst>
              <a:gd fmla="val 50000" name="adj"/>
            </a:avLst>
          </a:prstGeom>
          <a:solidFill>
            <a:srgbClr val="0B77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27"/>
          <p:cNvSpPr txBox="1"/>
          <p:nvPr>
            <p:ph idx="4294967295" type="body"/>
          </p:nvPr>
        </p:nvSpPr>
        <p:spPr>
          <a:xfrm>
            <a:off x="2423051" y="6845952"/>
            <a:ext cx="3360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Collection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62" name="Google Shape;1262;p127"/>
          <p:cNvGrpSpPr/>
          <p:nvPr/>
        </p:nvGrpSpPr>
        <p:grpSpPr>
          <a:xfrm>
            <a:off x="3743574" y="5169012"/>
            <a:ext cx="459260" cy="1370752"/>
            <a:chOff x="777447" y="1610215"/>
            <a:chExt cx="198900" cy="593656"/>
          </a:xfrm>
        </p:grpSpPr>
        <p:cxnSp>
          <p:nvCxnSpPr>
            <p:cNvPr id="1263" name="Google Shape;1263;p127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4" name="Google Shape;1264;p127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5" name="Google Shape;1265;p127"/>
          <p:cNvSpPr/>
          <p:nvPr/>
        </p:nvSpPr>
        <p:spPr>
          <a:xfrm>
            <a:off x="5831327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rgbClr val="0B77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127"/>
          <p:cNvSpPr txBox="1"/>
          <p:nvPr>
            <p:ph idx="4294967295" type="body"/>
          </p:nvPr>
        </p:nvSpPr>
        <p:spPr>
          <a:xfrm>
            <a:off x="6545392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Storage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67" name="Google Shape;1267;p127"/>
          <p:cNvGrpSpPr/>
          <p:nvPr/>
        </p:nvGrpSpPr>
        <p:grpSpPr>
          <a:xfrm>
            <a:off x="6868724" y="8237082"/>
            <a:ext cx="459260" cy="1370752"/>
            <a:chOff x="2223534" y="2938958"/>
            <a:chExt cx="198900" cy="593656"/>
          </a:xfrm>
        </p:grpSpPr>
        <p:cxnSp>
          <p:nvCxnSpPr>
            <p:cNvPr id="1268" name="Google Shape;1268;p127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9" name="Google Shape;1269;p127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0" name="Google Shape;1270;p127"/>
          <p:cNvSpPr/>
          <p:nvPr/>
        </p:nvSpPr>
        <p:spPr>
          <a:xfrm>
            <a:off x="9652414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127"/>
          <p:cNvSpPr txBox="1"/>
          <p:nvPr>
            <p:ph idx="4294967295" type="body"/>
          </p:nvPr>
        </p:nvSpPr>
        <p:spPr>
          <a:xfrm>
            <a:off x="10335351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Quality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72" name="Google Shape;1272;p127"/>
          <p:cNvGrpSpPr/>
          <p:nvPr/>
        </p:nvGrpSpPr>
        <p:grpSpPr>
          <a:xfrm>
            <a:off x="11007481" y="5169012"/>
            <a:ext cx="459260" cy="1370752"/>
            <a:chOff x="3918084" y="1610215"/>
            <a:chExt cx="198900" cy="593656"/>
          </a:xfrm>
        </p:grpSpPr>
        <p:cxnSp>
          <p:nvCxnSpPr>
            <p:cNvPr id="1273" name="Google Shape;1273;p127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4" name="Google Shape;1274;p12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5" name="Google Shape;1275;p127"/>
          <p:cNvSpPr/>
          <p:nvPr/>
        </p:nvSpPr>
        <p:spPr>
          <a:xfrm>
            <a:off x="13473502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127"/>
          <p:cNvSpPr txBox="1"/>
          <p:nvPr>
            <p:ph idx="4294967295" type="body"/>
          </p:nvPr>
        </p:nvSpPr>
        <p:spPr>
          <a:xfrm>
            <a:off x="14142641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 sz="3700">
                <a:solidFill>
                  <a:schemeClr val="lt1"/>
                </a:solidFill>
              </a:rPr>
              <a:t>Governance</a:t>
            </a:r>
            <a:endParaRPr sz="3700">
              <a:solidFill>
                <a:schemeClr val="lt1"/>
              </a:solidFill>
            </a:endParaRPr>
          </a:p>
        </p:txBody>
      </p:sp>
      <p:grpSp>
        <p:nvGrpSpPr>
          <p:cNvPr id="1277" name="Google Shape;1277;p127"/>
          <p:cNvGrpSpPr/>
          <p:nvPr/>
        </p:nvGrpSpPr>
        <p:grpSpPr>
          <a:xfrm>
            <a:off x="15427692" y="8237082"/>
            <a:ext cx="459260" cy="1370752"/>
            <a:chOff x="5958946" y="2938958"/>
            <a:chExt cx="198900" cy="593656"/>
          </a:xfrm>
        </p:grpSpPr>
        <p:cxnSp>
          <p:nvCxnSpPr>
            <p:cNvPr id="1278" name="Google Shape;1278;p127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9" name="Google Shape;1279;p127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0" name="Google Shape;1280;p127"/>
          <p:cNvSpPr/>
          <p:nvPr/>
        </p:nvSpPr>
        <p:spPr>
          <a:xfrm>
            <a:off x="17294588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27"/>
          <p:cNvSpPr txBox="1"/>
          <p:nvPr>
            <p:ph idx="4294967295" type="body"/>
          </p:nvPr>
        </p:nvSpPr>
        <p:spPr>
          <a:xfrm>
            <a:off x="18055838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 sz="3200">
                <a:solidFill>
                  <a:schemeClr val="lt1"/>
                </a:solidFill>
              </a:rPr>
              <a:t>Consumption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1282" name="Google Shape;1282;p127"/>
          <p:cNvGrpSpPr/>
          <p:nvPr/>
        </p:nvGrpSpPr>
        <p:grpSpPr>
          <a:xfrm>
            <a:off x="19345185" y="5169012"/>
            <a:ext cx="459260" cy="1370752"/>
            <a:chOff x="3918084" y="1610215"/>
            <a:chExt cx="198900" cy="593656"/>
          </a:xfrm>
        </p:grpSpPr>
        <p:cxnSp>
          <p:nvCxnSpPr>
            <p:cNvPr id="1283" name="Google Shape;1283;p127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84" name="Google Shape;1284;p127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orTheWomen_blacktext (2) (1).png" id="1285" name="Google Shape;1285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255" y="3510901"/>
            <a:ext cx="2757900" cy="246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7" name="Google Shape;1287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2384" y="8843550"/>
            <a:ext cx="2757900" cy="24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8" name="Google Shape;1288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9216" y="8590647"/>
            <a:ext cx="2898000" cy="24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9" name="Google Shape;1289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4029" y="3681483"/>
            <a:ext cx="3037200" cy="250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90" name="Google Shape;1290;p1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34809" y="3374400"/>
            <a:ext cx="3279600" cy="273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1" name="Google Shape;1291;p127"/>
          <p:cNvSpPr txBox="1"/>
          <p:nvPr>
            <p:ph idx="4294967295" type="body"/>
          </p:nvPr>
        </p:nvSpPr>
        <p:spPr>
          <a:xfrm>
            <a:off x="13671725" y="12437100"/>
            <a:ext cx="8940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SzPts val="4800"/>
              <a:buNone/>
            </a:pPr>
            <a:r>
              <a:rPr lang="en-PH" sz="3200"/>
              <a:t>From "How Do Apples Grow" by Jill McDonald</a:t>
            </a:r>
            <a:endParaRPr sz="3200"/>
          </a:p>
        </p:txBody>
      </p:sp>
      <p:sp>
        <p:nvSpPr>
          <p:cNvPr id="1292" name="Google Shape;1292;p127"/>
          <p:cNvSpPr txBox="1"/>
          <p:nvPr/>
        </p:nvSpPr>
        <p:spPr>
          <a:xfrm>
            <a:off x="1088100" y="972252"/>
            <a:ext cx="221919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6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as it grows in value</a:t>
            </a:r>
            <a:endParaRPr b="1" sz="6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4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 Data Management Metaphor</a:t>
            </a:r>
            <a:endParaRPr b="1" sz="4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oogle Shape;1297;p128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298" name="Google Shape;1298;p128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99" name="Google Shape;1299;p128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00" name="Google Shape;1300;p128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Value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301" name="Google Shape;1301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28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Where is the value?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03" name="Google Shape;1303;p128"/>
          <p:cNvSpPr txBox="1"/>
          <p:nvPr/>
        </p:nvSpPr>
        <p:spPr>
          <a:xfrm>
            <a:off x="6253875" y="3535650"/>
            <a:ext cx="13153500" cy="4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Are the outcomes valuable?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Is the project feasible? 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○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Skills, technologies, executive support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data is needed?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Failure is likely if the value is </a:t>
            </a:r>
            <a:r>
              <a:rPr b="1"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vague</a:t>
            </a: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, the data is </a:t>
            </a:r>
            <a:r>
              <a:rPr b="1"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non-existent</a:t>
            </a: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, and the feasibility is </a:t>
            </a:r>
            <a:r>
              <a:rPr b="1"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artificial</a:t>
            </a: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04" name="Google Shape;130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9275" y="8207800"/>
            <a:ext cx="10194825" cy="41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28"/>
          <p:cNvSpPr txBox="1"/>
          <p:nvPr/>
        </p:nvSpPr>
        <p:spPr>
          <a:xfrm>
            <a:off x="6413950" y="12816125"/>
            <a:ext cx="16302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PH" sz="2300">
                <a:solidFill>
                  <a:srgbClr val="D82B51"/>
                </a:solidFill>
                <a:latin typeface="Poppins"/>
                <a:ea typeface="Poppins"/>
                <a:cs typeface="Poppins"/>
                <a:sym typeface="Poppins"/>
              </a:rPr>
              <a:t>https://makemeanalyst.com/how-to-become-a-data-manager-how-to-get-into-data-manager-job-role/</a:t>
            </a:r>
            <a:endParaRPr i="1" sz="2300">
              <a:solidFill>
                <a:srgbClr val="D82B5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129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311" name="Google Shape;1311;p129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12" name="Google Shape;1312;p129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13" name="Google Shape;1313;p129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Collection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4" name="Google Shape;1314;p129"/>
          <p:cNvSpPr txBox="1"/>
          <p:nvPr/>
        </p:nvSpPr>
        <p:spPr>
          <a:xfrm>
            <a:off x="4006362" y="2678741"/>
            <a:ext cx="163713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If the data exists, where is it generated / captured so we can collect them? 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315" name="Google Shape;1315;p129"/>
          <p:cNvGrpSpPr/>
          <p:nvPr/>
        </p:nvGrpSpPr>
        <p:grpSpPr>
          <a:xfrm>
            <a:off x="6252301" y="4941958"/>
            <a:ext cx="10963387" cy="6786800"/>
            <a:chOff x="1752365" y="3542"/>
            <a:chExt cx="10963387" cy="6786800"/>
          </a:xfrm>
        </p:grpSpPr>
        <p:sp>
          <p:nvSpPr>
            <p:cNvPr id="1316" name="Google Shape;1316;p129"/>
            <p:cNvSpPr/>
            <p:nvPr/>
          </p:nvSpPr>
          <p:spPr>
            <a:xfrm>
              <a:off x="1752365" y="3542"/>
              <a:ext cx="5220600" cy="31323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7" name="Google Shape;1317;p129"/>
            <p:cNvSpPr/>
            <p:nvPr/>
          </p:nvSpPr>
          <p:spPr>
            <a:xfrm>
              <a:off x="7495152" y="3542"/>
              <a:ext cx="5220600" cy="31323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8" name="Google Shape;1318;p129"/>
            <p:cNvSpPr txBox="1"/>
            <p:nvPr/>
          </p:nvSpPr>
          <p:spPr>
            <a:xfrm>
              <a:off x="7495152" y="35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i="0" lang="en-PH" sz="37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Corporate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Point of Sale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Inventory Systems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HR systems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Internet Proxy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19" name="Google Shape;1319;p129"/>
            <p:cNvSpPr/>
            <p:nvPr/>
          </p:nvSpPr>
          <p:spPr>
            <a:xfrm>
              <a:off x="1752365" y="3658042"/>
              <a:ext cx="5220600" cy="31323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0" name="Google Shape;1320;p129"/>
            <p:cNvSpPr txBox="1"/>
            <p:nvPr/>
          </p:nvSpPr>
          <p:spPr>
            <a:xfrm>
              <a:off x="1752365" y="36580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i="0" lang="en-PH" sz="37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Edge Sensors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Weather balloons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ID scanners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CCTV cameras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Home internet routers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1" name="Google Shape;1321;p129"/>
            <p:cNvSpPr/>
            <p:nvPr/>
          </p:nvSpPr>
          <p:spPr>
            <a:xfrm>
              <a:off x="7495152" y="3658042"/>
              <a:ext cx="5220600" cy="3132300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2" name="Google Shape;1322;p129"/>
            <p:cNvSpPr txBox="1"/>
            <p:nvPr/>
          </p:nvSpPr>
          <p:spPr>
            <a:xfrm>
              <a:off x="7495152" y="36580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i="0" lang="en-PH" sz="37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BONUS: External Data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Government Websites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Yellow Pages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Twitter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Data sellers ie. Nielsen 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571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3" name="Google Shape;1323;p129"/>
            <p:cNvSpPr txBox="1"/>
            <p:nvPr/>
          </p:nvSpPr>
          <p:spPr>
            <a:xfrm>
              <a:off x="1752365" y="3542"/>
              <a:ext cx="5220600" cy="31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0950" lIns="140950" spcFirstLastPara="1" rIns="140950" wrap="square" tIns="14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00"/>
                <a:buFont typeface="Arial"/>
                <a:buNone/>
              </a:pPr>
              <a:r>
                <a:rPr i="0" lang="en-PH" sz="37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Traditional</a:t>
              </a:r>
              <a:endParaRPr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129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Observations</a:t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Tests</a:t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Surveys</a:t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35"/>
                </a:spcBef>
                <a:spcAft>
                  <a:spcPts val="0"/>
                </a:spcAft>
                <a:buClr>
                  <a:srgbClr val="414DA3"/>
                </a:buClr>
                <a:buSzPts val="3600"/>
                <a:buFont typeface="Avenir"/>
                <a:buChar char="✖"/>
              </a:pPr>
              <a:r>
                <a:rPr i="0" lang="en-PH" sz="2900" u="none" cap="none" strike="noStrike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Documents</a:t>
              </a:r>
              <a:endParaRPr i="0" sz="29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8" name="Google Shape;1328;p130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329" name="Google Shape;1329;p130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30" name="Google Shape;1330;p130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31" name="Google Shape;1331;p130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Quality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332" name="Google Shape;133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30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Clean data is usable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4" name="Google Shape;1334;p130"/>
          <p:cNvSpPr txBox="1"/>
          <p:nvPr/>
        </p:nvSpPr>
        <p:spPr>
          <a:xfrm>
            <a:off x="2334325" y="3939700"/>
            <a:ext cx="17073000" cy="7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Take the example of an online </a:t>
            </a: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bookstore:</a:t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Duplicate transactions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Misspelled authors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Outdated promo codes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Missing publication year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CSRs type different date formats in shipping returns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Comment fields contain social security #s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E68"/>
              </a:buClr>
              <a:buSzPts val="3700"/>
              <a:buFont typeface="Avenir"/>
              <a:buChar char="✖"/>
            </a:pPr>
            <a:r>
              <a:rPr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Purchase date happened after shipping date</a:t>
            </a:r>
            <a:endParaRPr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queries would you do for these?</a:t>
            </a:r>
            <a:endParaRPr b="1" i="0" sz="37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35" name="Google Shape;133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2825" y="9814275"/>
            <a:ext cx="1934050" cy="19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1"/>
          <p:cNvSpPr txBox="1"/>
          <p:nvPr/>
        </p:nvSpPr>
        <p:spPr>
          <a:xfrm>
            <a:off x="2334325" y="3939700"/>
            <a:ext cx="17073000" cy="7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Example: Summing up sales figures for audit and reporting</a:t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For accuracy, the </a:t>
            </a:r>
            <a:r>
              <a:rPr i="1"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correct joins </a:t>
            </a:r>
            <a:r>
              <a:rPr lang="en-PH" sz="41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need to be defined</a:t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41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341" name="Google Shape;1341;p131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342" name="Google Shape;1342;p131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43" name="Google Shape;1343;p131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44" name="Google Shape;1344;p131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Quality (advanced)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345" name="Google Shape;134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31"/>
          <p:cNvSpPr txBox="1"/>
          <p:nvPr/>
        </p:nvSpPr>
        <p:spPr>
          <a:xfrm>
            <a:off x="3157650" y="2111250"/>
            <a:ext cx="186498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PH" sz="6000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Implementing business rules is a key part of quality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7" name="Google Shape;1347;p131"/>
          <p:cNvSpPr/>
          <p:nvPr/>
        </p:nvSpPr>
        <p:spPr>
          <a:xfrm>
            <a:off x="2728925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Item</a:t>
            </a:r>
            <a:endParaRPr sz="3600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price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8" name="Google Shape;1348;p131"/>
          <p:cNvSpPr/>
          <p:nvPr/>
        </p:nvSpPr>
        <p:spPr>
          <a:xfrm>
            <a:off x="6954108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Bundle</a:t>
            </a:r>
            <a:endParaRPr sz="3600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price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9" name="Google Shape;1349;p131"/>
          <p:cNvSpPr/>
          <p:nvPr/>
        </p:nvSpPr>
        <p:spPr>
          <a:xfrm>
            <a:off x="11179292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Transaction</a:t>
            </a:r>
            <a:endParaRPr sz="3600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amount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0" name="Google Shape;1350;p131"/>
          <p:cNvSpPr/>
          <p:nvPr/>
        </p:nvSpPr>
        <p:spPr>
          <a:xfrm>
            <a:off x="10636600" y="10919725"/>
            <a:ext cx="4183800" cy="107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SalesSummary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351" name="Google Shape;1351;p131"/>
          <p:cNvCxnSpPr>
            <a:stCxn id="1347" idx="2"/>
            <a:endCxn id="1350" idx="0"/>
          </p:cNvCxnSpPr>
          <p:nvPr/>
        </p:nvCxnSpPr>
        <p:spPr>
          <a:xfrm flipH="1" rot="-5400000">
            <a:off x="7247075" y="5438350"/>
            <a:ext cx="2512500" cy="84504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2" name="Google Shape;1352;p131"/>
          <p:cNvCxnSpPr>
            <a:stCxn id="1349" idx="2"/>
            <a:endCxn id="1350" idx="0"/>
          </p:cNvCxnSpPr>
          <p:nvPr/>
        </p:nvCxnSpPr>
        <p:spPr>
          <a:xfrm flipH="1" rot="-5400000">
            <a:off x="11472542" y="9663250"/>
            <a:ext cx="2512500" cy="6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3" name="Google Shape;1353;p131"/>
          <p:cNvCxnSpPr>
            <a:stCxn id="1348" idx="2"/>
            <a:endCxn id="1350" idx="0"/>
          </p:cNvCxnSpPr>
          <p:nvPr/>
        </p:nvCxnSpPr>
        <p:spPr>
          <a:xfrm flipH="1" rot="-5400000">
            <a:off x="9359658" y="7550950"/>
            <a:ext cx="2512500" cy="422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4" name="Google Shape;1354;p131"/>
          <p:cNvSpPr/>
          <p:nvPr/>
        </p:nvSpPr>
        <p:spPr>
          <a:xfrm>
            <a:off x="8965300" y="8565100"/>
            <a:ext cx="2091900" cy="981300"/>
          </a:xfrm>
          <a:prstGeom prst="roundRect">
            <a:avLst>
              <a:gd fmla="val 16667" name="adj"/>
            </a:avLst>
          </a:prstGeom>
          <a:solidFill>
            <a:srgbClr val="229FFF">
              <a:alpha val="486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How?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5" name="Google Shape;1355;p131"/>
          <p:cNvSpPr/>
          <p:nvPr/>
        </p:nvSpPr>
        <p:spPr>
          <a:xfrm>
            <a:off x="15404475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Promo</a:t>
            </a:r>
            <a:endParaRPr sz="3600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>
                <a:latin typeface="Avenir"/>
                <a:ea typeface="Avenir"/>
                <a:cs typeface="Avenir"/>
                <a:sym typeface="Avenir"/>
              </a:rPr>
              <a:t>rate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356" name="Google Shape;1356;p131"/>
          <p:cNvCxnSpPr>
            <a:stCxn id="1355" idx="2"/>
            <a:endCxn id="1350" idx="0"/>
          </p:cNvCxnSpPr>
          <p:nvPr/>
        </p:nvCxnSpPr>
        <p:spPr>
          <a:xfrm rot="5400000">
            <a:off x="13584825" y="7550950"/>
            <a:ext cx="2512500" cy="42252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7" name="Google Shape;1357;p131"/>
          <p:cNvSpPr/>
          <p:nvPr/>
        </p:nvSpPr>
        <p:spPr>
          <a:xfrm>
            <a:off x="19407325" y="6098200"/>
            <a:ext cx="3098400" cy="230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u="sng">
                <a:latin typeface="Avenir"/>
                <a:ea typeface="Avenir"/>
                <a:cs typeface="Avenir"/>
                <a:sym typeface="Avenir"/>
              </a:rPr>
              <a:t>Returns</a:t>
            </a:r>
            <a:endParaRPr sz="36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358" name="Google Shape;1358;p131"/>
          <p:cNvCxnSpPr>
            <a:stCxn id="1357" idx="2"/>
            <a:endCxn id="1350" idx="0"/>
          </p:cNvCxnSpPr>
          <p:nvPr/>
        </p:nvCxnSpPr>
        <p:spPr>
          <a:xfrm rot="5400000">
            <a:off x="15586225" y="5549500"/>
            <a:ext cx="2512500" cy="82281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oogle Shape;1363;p13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364" name="Google Shape;1364;p13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65" name="Google Shape;1365;p13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66" name="Google Shape;1366;p132"/>
          <p:cNvSpPr txBox="1"/>
          <p:nvPr/>
        </p:nvSpPr>
        <p:spPr>
          <a:xfrm>
            <a:off x="328050" y="1050875"/>
            <a:ext cx="6987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</a:t>
            </a: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: Consumption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ForTheWomen_blacktext (2) (1).png" id="1367" name="Google Shape;1367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32"/>
          <p:cNvSpPr txBox="1"/>
          <p:nvPr/>
        </p:nvSpPr>
        <p:spPr>
          <a:xfrm>
            <a:off x="5615250" y="2678741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How do we share the data so people can use it?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9" name="Google Shape;1369;p132"/>
          <p:cNvSpPr txBox="1"/>
          <p:nvPr/>
        </p:nvSpPr>
        <p:spPr>
          <a:xfrm>
            <a:off x="3528260" y="5328560"/>
            <a:ext cx="79896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Centralized Internal Database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Secure API over Internet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Restricted network drives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Password protected files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None/>
            </a:pPr>
            <a:r>
              <a:t/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0" name="Google Shape;1370;p132"/>
          <p:cNvSpPr txBox="1"/>
          <p:nvPr/>
        </p:nvSpPr>
        <p:spPr>
          <a:xfrm>
            <a:off x="13580799" y="5328560"/>
            <a:ext cx="79896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Business Intelligence / Reporting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Dashboards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Archiving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Legal</a:t>
            </a:r>
            <a:endParaRPr/>
          </a:p>
        </p:txBody>
      </p:sp>
      <p:sp>
        <p:nvSpPr>
          <p:cNvPr id="1371" name="Google Shape;1371;p132"/>
          <p:cNvSpPr/>
          <p:nvPr/>
        </p:nvSpPr>
        <p:spPr>
          <a:xfrm>
            <a:off x="10809811" y="6154615"/>
            <a:ext cx="1739400" cy="86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2" name="Google Shape;1372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02580" y="9014110"/>
            <a:ext cx="6882876" cy="404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1377" name="Google Shape;1377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33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Can the data do more?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9" name="Google Shape;1379;p133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sng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This is where YOU come in!</a:t>
            </a:r>
            <a:endParaRPr u="sng"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tools can we use on the data? Ie. R, Python, SAS, Java, Tableau, PowerBI, etc.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What new insights </a:t>
            </a: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/ knowledge can be generated?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lang="en-PH" sz="36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Can your discoveries address </a:t>
            </a:r>
            <a:r>
              <a:rPr lang="en-PH" sz="3600" u="sng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business problems and generate value?</a:t>
            </a:r>
            <a:endParaRPr sz="36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What does a Data Scientist do?" id="1380" name="Google Shape;1380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55815" y="9004426"/>
            <a:ext cx="6185388" cy="3711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1" name="Google Shape;1381;p133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382" name="Google Shape;1382;p133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83" name="Google Shape;1383;p133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84" name="Google Shape;1384;p133"/>
          <p:cNvSpPr txBox="1"/>
          <p:nvPr/>
        </p:nvSpPr>
        <p:spPr>
          <a:xfrm>
            <a:off x="328050" y="1050875"/>
            <a:ext cx="69879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Consumption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2"/>
          <p:cNvSpPr txBox="1"/>
          <p:nvPr/>
        </p:nvSpPr>
        <p:spPr>
          <a:xfrm>
            <a:off x="5615250" y="2111250"/>
            <a:ext cx="13153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PH" sz="60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rPr>
              <a:t>Types of Data</a:t>
            </a:r>
            <a:endParaRPr b="1" i="0" sz="6000" u="none" cap="none" strike="noStrike">
              <a:solidFill>
                <a:srgbClr val="414DA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7" name="Google Shape;307;p62"/>
          <p:cNvSpPr txBox="1"/>
          <p:nvPr/>
        </p:nvSpPr>
        <p:spPr>
          <a:xfrm>
            <a:off x="6253875" y="3939700"/>
            <a:ext cx="13153500" cy="4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Quantitative – Numbers, tests, counting, measuring ( still confused? Ask -- can it be counted?)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E68"/>
              </a:buClr>
              <a:buSzPts val="3600"/>
              <a:buFont typeface="Avenir"/>
              <a:buChar char="✖"/>
            </a:pPr>
            <a:r>
              <a:rPr b="0" i="0" lang="en-PH" sz="3600" u="none" cap="none" strike="noStrike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Qualitative – Words, images, observations, sounds, videos, conversations, etc.</a:t>
            </a:r>
            <a:endParaRPr b="0" i="0" sz="3600" u="none" cap="none" strike="noStrike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ForTheWomen_blacktext (2) (1).png" id="308" name="Google Shape;3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62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10" name="Google Shape;310;p62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1" name="Google Shape;311;p62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2" name="Google Shape;312;p62"/>
          <p:cNvSpPr txBox="1"/>
          <p:nvPr/>
        </p:nvSpPr>
        <p:spPr>
          <a:xfrm>
            <a:off x="328050" y="822266"/>
            <a:ext cx="66561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Qualitative vs Quantitative Data: Analysis, Definitions, Examples" id="313" name="Google Shape;31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75277" y="7016260"/>
            <a:ext cx="11540300" cy="617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Google Shape;1389;p134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390" name="Google Shape;1390;p134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1" name="Google Shape;1391;p134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ForTheWomen_blacktext (2) (1).png" id="1392" name="Google Shape;139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34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Roles (advanced)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94" name="Google Shape;1394;p134"/>
          <p:cNvGrpSpPr/>
          <p:nvPr/>
        </p:nvGrpSpPr>
        <p:grpSpPr>
          <a:xfrm>
            <a:off x="12308125" y="5286876"/>
            <a:ext cx="3748721" cy="6690949"/>
            <a:chOff x="1889306" y="4027410"/>
            <a:chExt cx="4486800" cy="8008317"/>
          </a:xfrm>
        </p:grpSpPr>
        <p:sp>
          <p:nvSpPr>
            <p:cNvPr id="1395" name="Google Shape;1395;p134"/>
            <p:cNvSpPr txBox="1"/>
            <p:nvPr/>
          </p:nvSpPr>
          <p:spPr>
            <a:xfrm>
              <a:off x="1889306" y="6981628"/>
              <a:ext cx="4486800" cy="50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Statistician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 determine which of the minerals are gold, and how best we can productize it.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396" name="Google Shape;1396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4326" y="4027410"/>
              <a:ext cx="2731735" cy="277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134"/>
          <p:cNvGrpSpPr/>
          <p:nvPr/>
        </p:nvGrpSpPr>
        <p:grpSpPr>
          <a:xfrm>
            <a:off x="7350691" y="5330843"/>
            <a:ext cx="3045899" cy="6622239"/>
            <a:chOff x="7025850" y="4132651"/>
            <a:chExt cx="3645600" cy="7926080"/>
          </a:xfrm>
        </p:grpSpPr>
        <p:pic>
          <p:nvPicPr>
            <p:cNvPr id="1398" name="Google Shape;1398;p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8631" y="4132651"/>
              <a:ext cx="2560025" cy="256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9" name="Google Shape;1399;p134"/>
            <p:cNvSpPr txBox="1"/>
            <p:nvPr/>
          </p:nvSpPr>
          <p:spPr>
            <a:xfrm>
              <a:off x="7025850" y="7004631"/>
              <a:ext cx="3645600" cy="50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Analyst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 find valuable minerals in the data. And share this on the daily!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00" name="Google Shape;1400;p134"/>
          <p:cNvGrpSpPr/>
          <p:nvPr/>
        </p:nvGrpSpPr>
        <p:grpSpPr>
          <a:xfrm>
            <a:off x="1667922" y="5242930"/>
            <a:ext cx="3580786" cy="4426150"/>
            <a:chOff x="12427988" y="4102475"/>
            <a:chExt cx="4285800" cy="5297606"/>
          </a:xfrm>
        </p:grpSpPr>
        <p:pic>
          <p:nvPicPr>
            <p:cNvPr id="1401" name="Google Shape;1401;p1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249849" y="4102475"/>
              <a:ext cx="2642077" cy="256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134"/>
            <p:cNvSpPr txBox="1"/>
            <p:nvPr/>
          </p:nvSpPr>
          <p:spPr>
            <a:xfrm>
              <a:off x="12427988" y="7023481"/>
              <a:ext cx="4285800" cy="23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Engineer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 collect, generate, and maintain the mountain of data.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03" name="Google Shape;1403;p134"/>
          <p:cNvGrpSpPr/>
          <p:nvPr/>
        </p:nvGrpSpPr>
        <p:grpSpPr>
          <a:xfrm>
            <a:off x="17646450" y="5330842"/>
            <a:ext cx="3748721" cy="4676860"/>
            <a:chOff x="17946871" y="4132650"/>
            <a:chExt cx="4486800" cy="5597679"/>
          </a:xfrm>
        </p:grpSpPr>
        <p:pic>
          <p:nvPicPr>
            <p:cNvPr id="1404" name="Google Shape;1404;p1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768757" y="4132650"/>
              <a:ext cx="2642075" cy="2497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5" name="Google Shape;1405;p134"/>
            <p:cNvSpPr txBox="1"/>
            <p:nvPr/>
          </p:nvSpPr>
          <p:spPr>
            <a:xfrm>
              <a:off x="17946871" y="6856329"/>
              <a:ext cx="4486800" cy="287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ML Engineer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 create a way to develop and distribute the golden products efficiently.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06" name="Google Shape;1406;p134"/>
          <p:cNvGrpSpPr/>
          <p:nvPr/>
        </p:nvGrpSpPr>
        <p:grpSpPr>
          <a:xfrm>
            <a:off x="5615250" y="1042250"/>
            <a:ext cx="13153500" cy="3331925"/>
            <a:chOff x="5615250" y="1042250"/>
            <a:chExt cx="13153500" cy="3331925"/>
          </a:xfrm>
        </p:grpSpPr>
        <p:sp>
          <p:nvSpPr>
            <p:cNvPr id="1407" name="Google Shape;1407;p134"/>
            <p:cNvSpPr txBox="1"/>
            <p:nvPr/>
          </p:nvSpPr>
          <p:spPr>
            <a:xfrm>
              <a:off x="5615250" y="1042250"/>
              <a:ext cx="13153500" cy="14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lang="en-PH" sz="4800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Data Science is a Team Sport</a:t>
              </a:r>
              <a:endParaRPr b="1" i="0" sz="48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408" name="Google Shape;1408;p1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733571" y="2695250"/>
              <a:ext cx="1765003" cy="167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9" name="Google Shape;1409;p134"/>
            <p:cNvSpPr txBox="1"/>
            <p:nvPr/>
          </p:nvSpPr>
          <p:spPr>
            <a:xfrm>
              <a:off x="12794600" y="2921363"/>
              <a:ext cx="43947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2200">
                  <a:solidFill>
                    <a:srgbClr val="19317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scientists</a:t>
              </a:r>
              <a:r>
                <a:rPr lang="en-PH" sz="2200">
                  <a:solidFill>
                    <a:srgbClr val="19317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are now specializing in different dimensions.</a:t>
              </a:r>
              <a:endParaRPr sz="2200">
                <a:solidFill>
                  <a:srgbClr val="19317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10" name="Google Shape;1410;p134"/>
          <p:cNvSpPr txBox="1"/>
          <p:nvPr/>
        </p:nvSpPr>
        <p:spPr>
          <a:xfrm>
            <a:off x="5119500" y="11977825"/>
            <a:ext cx="1355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2500">
                <a:latin typeface="Helvetica Neue"/>
                <a:ea typeface="Helvetica Neue"/>
                <a:cs typeface="Helvetica Neue"/>
                <a:sym typeface="Helvetica Neue"/>
              </a:rPr>
              <a:t>Recommended Reading: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500">
                <a:latin typeface="Helvetica Neue"/>
                <a:ea typeface="Helvetica Neue"/>
                <a:cs typeface="Helvetica Neue"/>
                <a:sym typeface="Helvetica Neue"/>
              </a:rPr>
              <a:t>https://towardsdatascience.com/</a:t>
            </a:r>
            <a:r>
              <a:rPr b="1" lang="en-PH" sz="2500">
                <a:latin typeface="Helvetica Neue"/>
                <a:ea typeface="Helvetica Neue"/>
                <a:cs typeface="Helvetica Neue"/>
                <a:sym typeface="Helvetica Neue"/>
              </a:rPr>
              <a:t>data-sciences-most-misunderstood-hero</a:t>
            </a:r>
            <a:r>
              <a:rPr lang="en-PH" sz="2500">
                <a:latin typeface="Helvetica Neue"/>
                <a:ea typeface="Helvetica Neue"/>
                <a:cs typeface="Helvetica Neue"/>
                <a:sym typeface="Helvetica Neue"/>
              </a:rPr>
              <a:t>-2705da366f40</a:t>
            </a:r>
            <a:endParaRPr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135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416" name="Google Shape;1416;p135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17" name="Google Shape;1417;p135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ForTheWomen_blacktext (2) (1).png" id="1418" name="Google Shape;1418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35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Roles (advanced)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20" name="Google Shape;1420;p135"/>
          <p:cNvGrpSpPr/>
          <p:nvPr/>
        </p:nvGrpSpPr>
        <p:grpSpPr>
          <a:xfrm>
            <a:off x="12498572" y="5286876"/>
            <a:ext cx="3045899" cy="6690943"/>
            <a:chOff x="2117250" y="4027410"/>
            <a:chExt cx="3645600" cy="8008310"/>
          </a:xfrm>
        </p:grpSpPr>
        <p:sp>
          <p:nvSpPr>
            <p:cNvPr id="1421" name="Google Shape;1421;p135"/>
            <p:cNvSpPr txBox="1"/>
            <p:nvPr/>
          </p:nvSpPr>
          <p:spPr>
            <a:xfrm>
              <a:off x="2117250" y="6981621"/>
              <a:ext cx="3645600" cy="50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Statistician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Creates the best certainties in a palette of  uncertainties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Favored tool:</a:t>
              </a: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Inferential stat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422" name="Google Shape;1422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4326" y="4027410"/>
              <a:ext cx="2731735" cy="277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3" name="Google Shape;1423;p135"/>
          <p:cNvGrpSpPr/>
          <p:nvPr/>
        </p:nvGrpSpPr>
        <p:grpSpPr>
          <a:xfrm>
            <a:off x="7350691" y="5330843"/>
            <a:ext cx="3045899" cy="6622239"/>
            <a:chOff x="7025850" y="4132651"/>
            <a:chExt cx="3645600" cy="7926080"/>
          </a:xfrm>
        </p:grpSpPr>
        <p:pic>
          <p:nvPicPr>
            <p:cNvPr id="1424" name="Google Shape;1424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8631" y="4132651"/>
              <a:ext cx="2560025" cy="256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5" name="Google Shape;1425;p135"/>
            <p:cNvSpPr txBox="1"/>
            <p:nvPr/>
          </p:nvSpPr>
          <p:spPr>
            <a:xfrm>
              <a:off x="7025850" y="7004631"/>
              <a:ext cx="3645600" cy="50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Analyst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Quickly identifies value worth pulling the rest of the crowd for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1A1E68"/>
                </a:buClr>
                <a:buSzPts val="3600"/>
                <a:buFont typeface="Avenir"/>
                <a:buNone/>
              </a:pPr>
              <a:r>
                <a:rPr b="1"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Favored tool:</a:t>
              </a: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Data viz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26" name="Google Shape;1426;p135"/>
          <p:cNvGrpSpPr/>
          <p:nvPr/>
        </p:nvGrpSpPr>
        <p:grpSpPr>
          <a:xfrm>
            <a:off x="1667922" y="5242930"/>
            <a:ext cx="3580786" cy="6734887"/>
            <a:chOff x="12427988" y="4102475"/>
            <a:chExt cx="4285800" cy="8060906"/>
          </a:xfrm>
        </p:grpSpPr>
        <p:pic>
          <p:nvPicPr>
            <p:cNvPr id="1427" name="Google Shape;1427;p1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249849" y="4102475"/>
              <a:ext cx="2642077" cy="2560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8" name="Google Shape;1428;p135"/>
            <p:cNvSpPr txBox="1"/>
            <p:nvPr/>
          </p:nvSpPr>
          <p:spPr>
            <a:xfrm>
              <a:off x="12427988" y="7023481"/>
              <a:ext cx="4285800" cy="51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Engineer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Manages the data so the organization can utilize its full potential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Favored tool:</a:t>
              </a: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Databases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29" name="Google Shape;1429;p135"/>
          <p:cNvGrpSpPr/>
          <p:nvPr/>
        </p:nvGrpSpPr>
        <p:grpSpPr>
          <a:xfrm>
            <a:off x="17646453" y="5330842"/>
            <a:ext cx="3580786" cy="6723925"/>
            <a:chOff x="17946875" y="4132650"/>
            <a:chExt cx="4285800" cy="8047785"/>
          </a:xfrm>
        </p:grpSpPr>
        <p:pic>
          <p:nvPicPr>
            <p:cNvPr id="1430" name="Google Shape;1430;p1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768757" y="4132650"/>
              <a:ext cx="2642075" cy="2497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1" name="Google Shape;1431;p135"/>
            <p:cNvSpPr txBox="1"/>
            <p:nvPr/>
          </p:nvSpPr>
          <p:spPr>
            <a:xfrm>
              <a:off x="17946875" y="6856335"/>
              <a:ext cx="4285800" cy="53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31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ML Engineer</a:t>
              </a:r>
              <a:endParaRPr b="1" sz="31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Manages, deploys, and sustains models in production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1"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Favored tool: </a:t>
              </a:r>
              <a:endParaRPr b="1"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22860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PH" sz="2700">
                  <a:solidFill>
                    <a:srgbClr val="1A1E6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Good code</a:t>
              </a:r>
              <a:endParaRPr sz="2700">
                <a:solidFill>
                  <a:srgbClr val="1A1E6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432" name="Google Shape;1432;p135"/>
          <p:cNvGrpSpPr/>
          <p:nvPr/>
        </p:nvGrpSpPr>
        <p:grpSpPr>
          <a:xfrm>
            <a:off x="5615250" y="1042250"/>
            <a:ext cx="13153500" cy="3331925"/>
            <a:chOff x="5615250" y="1042250"/>
            <a:chExt cx="13153500" cy="3331925"/>
          </a:xfrm>
        </p:grpSpPr>
        <p:sp>
          <p:nvSpPr>
            <p:cNvPr id="1433" name="Google Shape;1433;p135"/>
            <p:cNvSpPr txBox="1"/>
            <p:nvPr/>
          </p:nvSpPr>
          <p:spPr>
            <a:xfrm>
              <a:off x="5615250" y="1042250"/>
              <a:ext cx="13153500" cy="14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lang="en-PH" sz="4800">
                  <a:solidFill>
                    <a:srgbClr val="414DA3"/>
                  </a:solidFill>
                  <a:latin typeface="Avenir"/>
                  <a:ea typeface="Avenir"/>
                  <a:cs typeface="Avenir"/>
                  <a:sym typeface="Avenir"/>
                </a:rPr>
                <a:t>Data Science is a Team Sport</a:t>
              </a:r>
              <a:endParaRPr b="1" i="0" sz="4800" u="none" cap="none" strike="noStrike">
                <a:solidFill>
                  <a:srgbClr val="414DA3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434" name="Google Shape;1434;p1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733571" y="2695250"/>
              <a:ext cx="1765003" cy="167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5" name="Google Shape;1435;p135"/>
            <p:cNvSpPr txBox="1"/>
            <p:nvPr/>
          </p:nvSpPr>
          <p:spPr>
            <a:xfrm>
              <a:off x="12794600" y="2921363"/>
              <a:ext cx="43947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PH" sz="2200">
                  <a:solidFill>
                    <a:srgbClr val="19317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scientists</a:t>
              </a:r>
              <a:r>
                <a:rPr lang="en-PH" sz="2200">
                  <a:solidFill>
                    <a:srgbClr val="193177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are now specializing in different dimensions.</a:t>
              </a:r>
              <a:endParaRPr sz="2200">
                <a:solidFill>
                  <a:srgbClr val="193177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36"/>
          <p:cNvSpPr/>
          <p:nvPr/>
        </p:nvSpPr>
        <p:spPr>
          <a:xfrm>
            <a:off x="2423076" y="6528359"/>
            <a:ext cx="4323000" cy="1721400"/>
          </a:xfrm>
          <a:prstGeom prst="homePlate">
            <a:avLst>
              <a:gd fmla="val 50000" name="adj"/>
            </a:avLst>
          </a:prstGeom>
          <a:solidFill>
            <a:srgbClr val="0B77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136"/>
          <p:cNvSpPr txBox="1"/>
          <p:nvPr>
            <p:ph idx="4294967295" type="body"/>
          </p:nvPr>
        </p:nvSpPr>
        <p:spPr>
          <a:xfrm>
            <a:off x="2423051" y="6845952"/>
            <a:ext cx="3360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Collection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42" name="Google Shape;1442;p136"/>
          <p:cNvGrpSpPr/>
          <p:nvPr/>
        </p:nvGrpSpPr>
        <p:grpSpPr>
          <a:xfrm>
            <a:off x="3743574" y="5169012"/>
            <a:ext cx="459260" cy="1370752"/>
            <a:chOff x="777447" y="1610215"/>
            <a:chExt cx="198900" cy="593656"/>
          </a:xfrm>
        </p:grpSpPr>
        <p:cxnSp>
          <p:nvCxnSpPr>
            <p:cNvPr id="1443" name="Google Shape;1443;p136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44" name="Google Shape;1444;p136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5" name="Google Shape;1445;p136"/>
          <p:cNvSpPr/>
          <p:nvPr/>
        </p:nvSpPr>
        <p:spPr>
          <a:xfrm>
            <a:off x="5831327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rgbClr val="0B774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36"/>
          <p:cNvSpPr txBox="1"/>
          <p:nvPr>
            <p:ph idx="4294967295" type="body"/>
          </p:nvPr>
        </p:nvSpPr>
        <p:spPr>
          <a:xfrm>
            <a:off x="6545392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Storage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47" name="Google Shape;1447;p136"/>
          <p:cNvGrpSpPr/>
          <p:nvPr/>
        </p:nvGrpSpPr>
        <p:grpSpPr>
          <a:xfrm>
            <a:off x="6868724" y="8237082"/>
            <a:ext cx="459260" cy="1370752"/>
            <a:chOff x="2223534" y="2938958"/>
            <a:chExt cx="198900" cy="593656"/>
          </a:xfrm>
        </p:grpSpPr>
        <p:cxnSp>
          <p:nvCxnSpPr>
            <p:cNvPr id="1448" name="Google Shape;1448;p136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49" name="Google Shape;1449;p136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0" name="Google Shape;1450;p136"/>
          <p:cNvSpPr/>
          <p:nvPr/>
        </p:nvSpPr>
        <p:spPr>
          <a:xfrm>
            <a:off x="9652414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136"/>
          <p:cNvSpPr txBox="1"/>
          <p:nvPr>
            <p:ph idx="4294967295" type="body"/>
          </p:nvPr>
        </p:nvSpPr>
        <p:spPr>
          <a:xfrm>
            <a:off x="10335351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>
                <a:solidFill>
                  <a:schemeClr val="lt1"/>
                </a:solidFill>
              </a:rPr>
              <a:t>Quality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452" name="Google Shape;1452;p136"/>
          <p:cNvGrpSpPr/>
          <p:nvPr/>
        </p:nvGrpSpPr>
        <p:grpSpPr>
          <a:xfrm>
            <a:off x="11007481" y="5169012"/>
            <a:ext cx="459260" cy="1370752"/>
            <a:chOff x="3918084" y="1610215"/>
            <a:chExt cx="198900" cy="593656"/>
          </a:xfrm>
        </p:grpSpPr>
        <p:cxnSp>
          <p:nvCxnSpPr>
            <p:cNvPr id="1453" name="Google Shape;1453;p13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54" name="Google Shape;1454;p13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5" name="Google Shape;1455;p136"/>
          <p:cNvSpPr/>
          <p:nvPr/>
        </p:nvSpPr>
        <p:spPr>
          <a:xfrm>
            <a:off x="13473502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136"/>
          <p:cNvSpPr txBox="1"/>
          <p:nvPr>
            <p:ph idx="4294967295" type="body"/>
          </p:nvPr>
        </p:nvSpPr>
        <p:spPr>
          <a:xfrm>
            <a:off x="14142641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 sz="3700">
                <a:solidFill>
                  <a:schemeClr val="lt1"/>
                </a:solidFill>
              </a:rPr>
              <a:t>Governance</a:t>
            </a:r>
            <a:endParaRPr sz="3700">
              <a:solidFill>
                <a:schemeClr val="lt1"/>
              </a:solidFill>
            </a:endParaRPr>
          </a:p>
        </p:txBody>
      </p:sp>
      <p:grpSp>
        <p:nvGrpSpPr>
          <p:cNvPr id="1457" name="Google Shape;1457;p136"/>
          <p:cNvGrpSpPr/>
          <p:nvPr/>
        </p:nvGrpSpPr>
        <p:grpSpPr>
          <a:xfrm>
            <a:off x="15427692" y="8237082"/>
            <a:ext cx="459260" cy="1370752"/>
            <a:chOff x="5958946" y="2938958"/>
            <a:chExt cx="198900" cy="593656"/>
          </a:xfrm>
        </p:grpSpPr>
        <p:cxnSp>
          <p:nvCxnSpPr>
            <p:cNvPr id="1458" name="Google Shape;1458;p136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59" name="Google Shape;1459;p136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0" name="Google Shape;1460;p136"/>
          <p:cNvSpPr/>
          <p:nvPr/>
        </p:nvSpPr>
        <p:spPr>
          <a:xfrm>
            <a:off x="17294588" y="6528359"/>
            <a:ext cx="4735800" cy="1721400"/>
          </a:xfrm>
          <a:prstGeom prst="chevron">
            <a:avLst>
              <a:gd fmla="val 50000" name="adj"/>
            </a:avLst>
          </a:prstGeom>
          <a:solidFill>
            <a:srgbClr val="93C47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25000" lIns="325000" spcFirstLastPara="1" rIns="325000" wrap="square" tIns="32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36"/>
          <p:cNvSpPr txBox="1"/>
          <p:nvPr>
            <p:ph idx="4294967295" type="body"/>
          </p:nvPr>
        </p:nvSpPr>
        <p:spPr>
          <a:xfrm>
            <a:off x="18055838" y="6845952"/>
            <a:ext cx="3037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PH" sz="3200">
                <a:solidFill>
                  <a:schemeClr val="lt1"/>
                </a:solidFill>
              </a:rPr>
              <a:t>Consumption</a:t>
            </a:r>
            <a:endParaRPr sz="3200">
              <a:solidFill>
                <a:schemeClr val="lt1"/>
              </a:solidFill>
            </a:endParaRPr>
          </a:p>
        </p:txBody>
      </p:sp>
      <p:grpSp>
        <p:nvGrpSpPr>
          <p:cNvPr id="1462" name="Google Shape;1462;p136"/>
          <p:cNvGrpSpPr/>
          <p:nvPr/>
        </p:nvGrpSpPr>
        <p:grpSpPr>
          <a:xfrm>
            <a:off x="19345185" y="5169012"/>
            <a:ext cx="459260" cy="1370752"/>
            <a:chOff x="3918084" y="1610215"/>
            <a:chExt cx="198900" cy="593656"/>
          </a:xfrm>
        </p:grpSpPr>
        <p:cxnSp>
          <p:nvCxnSpPr>
            <p:cNvPr id="1463" name="Google Shape;1463;p136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64" name="Google Shape;1464;p136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orTheWomen_blacktext (2) (1).png" id="1465" name="Google Shape;146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255" y="3510901"/>
            <a:ext cx="2757900" cy="246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7" name="Google Shape;1467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2384" y="8843550"/>
            <a:ext cx="2757900" cy="24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8" name="Google Shape;1468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9216" y="8590647"/>
            <a:ext cx="2898000" cy="246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9" name="Google Shape;1469;p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4029" y="3681483"/>
            <a:ext cx="3037200" cy="250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0" name="Google Shape;1470;p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34809" y="3374400"/>
            <a:ext cx="3279600" cy="2739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71" name="Google Shape;1471;p136"/>
          <p:cNvSpPr txBox="1"/>
          <p:nvPr>
            <p:ph idx="4294967295" type="body"/>
          </p:nvPr>
        </p:nvSpPr>
        <p:spPr>
          <a:xfrm>
            <a:off x="13671725" y="12673925"/>
            <a:ext cx="89403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SzPts val="4800"/>
              <a:buNone/>
            </a:pPr>
            <a:r>
              <a:rPr lang="en-PH" sz="2400"/>
              <a:t>From "How Do Apples Grow" by Jill McDonald</a:t>
            </a:r>
            <a:endParaRPr sz="2400"/>
          </a:p>
        </p:txBody>
      </p:sp>
      <p:sp>
        <p:nvSpPr>
          <p:cNvPr id="1472" name="Google Shape;1472;p136"/>
          <p:cNvSpPr txBox="1"/>
          <p:nvPr/>
        </p:nvSpPr>
        <p:spPr>
          <a:xfrm>
            <a:off x="1088100" y="1973525"/>
            <a:ext cx="22191900" cy="13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59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Data should continuously generate value.</a:t>
            </a:r>
            <a:endParaRPr b="1" sz="59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3700">
                <a:solidFill>
                  <a:srgbClr val="1A1E68"/>
                </a:solidFill>
                <a:latin typeface="Avenir"/>
                <a:ea typeface="Avenir"/>
                <a:cs typeface="Avenir"/>
                <a:sym typeface="Avenir"/>
              </a:rPr>
              <a:t>Strive for a sustainable data culture</a:t>
            </a:r>
            <a:endParaRPr b="1" sz="3700">
              <a:solidFill>
                <a:srgbClr val="1A1E6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73" name="Google Shape;1473;p136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1474" name="Google Shape;1474;p136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5" name="Google Shape;1475;p136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76" name="Google Shape;1476;p136"/>
          <p:cNvSpPr txBox="1"/>
          <p:nvPr/>
        </p:nvSpPr>
        <p:spPr>
          <a:xfrm>
            <a:off x="328050" y="1050875"/>
            <a:ext cx="66978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MILESTONES: Summary</a:t>
            </a:r>
            <a:endParaRPr i="1" sz="4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TheWomen_blacktext (2) (1).png" id="318" name="Google Shape;31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505" y="11876198"/>
            <a:ext cx="2374818" cy="167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63"/>
          <p:cNvGrpSpPr/>
          <p:nvPr/>
        </p:nvGrpSpPr>
        <p:grpSpPr>
          <a:xfrm>
            <a:off x="-3712" y="766059"/>
            <a:ext cx="7319700" cy="1073882"/>
            <a:chOff x="0" y="0"/>
            <a:chExt cx="7319700" cy="1073882"/>
          </a:xfrm>
        </p:grpSpPr>
        <p:sp>
          <p:nvSpPr>
            <p:cNvPr id="320" name="Google Shape;320;p63"/>
            <p:cNvSpPr/>
            <p:nvPr/>
          </p:nvSpPr>
          <p:spPr>
            <a:xfrm>
              <a:off x="0" y="0"/>
              <a:ext cx="7319700" cy="963000"/>
            </a:xfrm>
            <a:prstGeom prst="rect">
              <a:avLst/>
            </a:prstGeom>
            <a:solidFill>
              <a:srgbClr val="6B91CB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1" name="Google Shape;321;p63"/>
            <p:cNvSpPr/>
            <p:nvPr/>
          </p:nvSpPr>
          <p:spPr>
            <a:xfrm>
              <a:off x="0" y="949682"/>
              <a:ext cx="7319700" cy="124200"/>
            </a:xfrm>
            <a:prstGeom prst="rect">
              <a:avLst/>
            </a:prstGeom>
            <a:solidFill>
              <a:srgbClr val="6169A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Avenir"/>
                <a:buNone/>
              </a:pPr>
              <a:r>
                <a:t/>
              </a:r>
              <a:endParaRPr b="1" i="0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22" name="Google Shape;322;p63"/>
          <p:cNvSpPr txBox="1"/>
          <p:nvPr/>
        </p:nvSpPr>
        <p:spPr>
          <a:xfrm>
            <a:off x="328050" y="1050866"/>
            <a:ext cx="6090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7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</a:pPr>
            <a:r>
              <a:rPr i="1" lang="en-PH" sz="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101</a:t>
            </a:r>
            <a:endParaRPr i="1" sz="4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3" name="Google Shape;323;p63"/>
          <p:cNvGrpSpPr/>
          <p:nvPr/>
        </p:nvGrpSpPr>
        <p:grpSpPr>
          <a:xfrm>
            <a:off x="12848852" y="8661015"/>
            <a:ext cx="7805601" cy="2888379"/>
            <a:chOff x="15439652" y="7365615"/>
            <a:chExt cx="7805601" cy="2888379"/>
          </a:xfrm>
        </p:grpSpPr>
        <p:sp>
          <p:nvSpPr>
            <p:cNvPr id="324" name="Google Shape;324;p63"/>
            <p:cNvSpPr/>
            <p:nvPr/>
          </p:nvSpPr>
          <p:spPr>
            <a:xfrm>
              <a:off x="15439652" y="7365615"/>
              <a:ext cx="1401900" cy="1444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3"/>
            <p:cNvSpPr/>
            <p:nvPr/>
          </p:nvSpPr>
          <p:spPr>
            <a:xfrm>
              <a:off x="15439652" y="8809794"/>
              <a:ext cx="1401900" cy="14442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3"/>
            <p:cNvSpPr txBox="1"/>
            <p:nvPr/>
          </p:nvSpPr>
          <p:spPr>
            <a:xfrm>
              <a:off x="17086253" y="7365615"/>
              <a:ext cx="6159000" cy="18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PH" sz="37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Public &amp; Private</a:t>
              </a:r>
              <a:endParaRPr i="0" sz="37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7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Academic, open-data, commercial, personal</a:t>
              </a:r>
              <a:endParaRPr sz="3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7" name="Google Shape;327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603600" y="7478100"/>
              <a:ext cx="1073900" cy="107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63"/>
          <p:cNvGrpSpPr/>
          <p:nvPr/>
        </p:nvGrpSpPr>
        <p:grpSpPr>
          <a:xfrm>
            <a:off x="12848852" y="3519222"/>
            <a:ext cx="7805556" cy="2888359"/>
            <a:chOff x="12848852" y="3519222"/>
            <a:chExt cx="7805556" cy="2888359"/>
          </a:xfrm>
        </p:grpSpPr>
        <p:grpSp>
          <p:nvGrpSpPr>
            <p:cNvPr id="329" name="Google Shape;329;p63"/>
            <p:cNvGrpSpPr/>
            <p:nvPr/>
          </p:nvGrpSpPr>
          <p:grpSpPr>
            <a:xfrm>
              <a:off x="12848852" y="3519222"/>
              <a:ext cx="7805556" cy="2888359"/>
              <a:chOff x="3898375" y="1132875"/>
              <a:chExt cx="3038600" cy="1124400"/>
            </a:xfrm>
          </p:grpSpPr>
          <p:sp>
            <p:nvSpPr>
              <p:cNvPr id="330" name="Google Shape;330;p63"/>
              <p:cNvSpPr/>
              <p:nvPr/>
            </p:nvSpPr>
            <p:spPr>
              <a:xfrm>
                <a:off x="3898375" y="1132875"/>
                <a:ext cx="545700" cy="562200"/>
              </a:xfrm>
              <a:prstGeom prst="re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63"/>
              <p:cNvSpPr/>
              <p:nvPr/>
            </p:nvSpPr>
            <p:spPr>
              <a:xfrm>
                <a:off x="3898375" y="1695075"/>
                <a:ext cx="545700" cy="5622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3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63"/>
              <p:cNvSpPr txBox="1"/>
              <p:nvPr/>
            </p:nvSpPr>
            <p:spPr>
              <a:xfrm>
                <a:off x="4539375" y="1132875"/>
                <a:ext cx="2397600" cy="5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PH" sz="3800">
                    <a:solidFill>
                      <a:srgbClr val="3D85C6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Small to Big</a:t>
                </a:r>
                <a:endParaRPr sz="38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-PH" sz="3600">
                    <a:solidFill>
                      <a:srgbClr val="666666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Surveys, purchases, genes</a:t>
                </a:r>
                <a:endParaRPr sz="36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id="333" name="Google Shape;333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389350" y="4058250"/>
              <a:ext cx="772500" cy="77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983050" y="3685000"/>
              <a:ext cx="528475" cy="528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p63"/>
          <p:cNvGrpSpPr/>
          <p:nvPr/>
        </p:nvGrpSpPr>
        <p:grpSpPr>
          <a:xfrm>
            <a:off x="4725214" y="3482468"/>
            <a:ext cx="7155522" cy="2925113"/>
            <a:chOff x="4725214" y="3482468"/>
            <a:chExt cx="7155522" cy="2925113"/>
          </a:xfrm>
        </p:grpSpPr>
        <p:sp>
          <p:nvSpPr>
            <p:cNvPr id="336" name="Google Shape;336;p63"/>
            <p:cNvSpPr/>
            <p:nvPr/>
          </p:nvSpPr>
          <p:spPr>
            <a:xfrm>
              <a:off x="4725236" y="3482468"/>
              <a:ext cx="1427933" cy="1471109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3"/>
            <p:cNvSpPr txBox="1"/>
            <p:nvPr/>
          </p:nvSpPr>
          <p:spPr>
            <a:xfrm>
              <a:off x="6393136" y="3519222"/>
              <a:ext cx="5487600" cy="19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PH" sz="38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Structured &amp; Unstructured</a:t>
              </a:r>
              <a:endParaRPr i="0" sz="3800" u="none" cap="none" strike="noStrike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6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Tables, Text, Images</a:t>
              </a:r>
              <a:endPara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" name="Google Shape;338;p63"/>
            <p:cNvSpPr/>
            <p:nvPr/>
          </p:nvSpPr>
          <p:spPr>
            <a:xfrm>
              <a:off x="4725214" y="4963402"/>
              <a:ext cx="1401794" cy="1444179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9" name="Google Shape;339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02249" y="3681075"/>
              <a:ext cx="1073900" cy="107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63"/>
          <p:cNvGrpSpPr/>
          <p:nvPr/>
        </p:nvGrpSpPr>
        <p:grpSpPr>
          <a:xfrm>
            <a:off x="4725214" y="8661015"/>
            <a:ext cx="7155522" cy="2888379"/>
            <a:chOff x="4725214" y="8661015"/>
            <a:chExt cx="7155522" cy="2888379"/>
          </a:xfrm>
        </p:grpSpPr>
        <p:sp>
          <p:nvSpPr>
            <p:cNvPr id="341" name="Google Shape;341;p63"/>
            <p:cNvSpPr/>
            <p:nvPr/>
          </p:nvSpPr>
          <p:spPr>
            <a:xfrm>
              <a:off x="4725214" y="8661015"/>
              <a:ext cx="1401900" cy="14442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3"/>
            <p:cNvSpPr/>
            <p:nvPr/>
          </p:nvSpPr>
          <p:spPr>
            <a:xfrm>
              <a:off x="4725214" y="10105194"/>
              <a:ext cx="1401900" cy="14442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3"/>
            <p:cNvSpPr txBox="1"/>
            <p:nvPr/>
          </p:nvSpPr>
          <p:spPr>
            <a:xfrm>
              <a:off x="6393136" y="8661015"/>
              <a:ext cx="5487600" cy="18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PH" sz="3800">
                  <a:solidFill>
                    <a:srgbClr val="3D85C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Numerical &amp; Nominal</a:t>
              </a:r>
              <a:endParaRPr sz="3800">
                <a:solidFill>
                  <a:srgbClr val="3D85C6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PH" sz="3600">
                  <a:solidFill>
                    <a:srgbClr val="66666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Integers, numbers, categories, orders</a:t>
              </a:r>
              <a:endParaRPr sz="34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4" name="Google Shape;344;p63"/>
            <p:cNvSpPr txBox="1"/>
            <p:nvPr/>
          </p:nvSpPr>
          <p:spPr>
            <a:xfrm>
              <a:off x="4823300" y="8752063"/>
              <a:ext cx="14280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5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1 2.0</a:t>
              </a:r>
              <a:endParaRPr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PH" sz="35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F, M</a:t>
              </a:r>
              <a:endParaRPr sz="3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